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72" r:id="rId11"/>
    <p:sldId id="274" r:id="rId12"/>
    <p:sldId id="266" r:id="rId13"/>
    <p:sldId id="268" r:id="rId14"/>
    <p:sldId id="267" r:id="rId15"/>
    <p:sldId id="271"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9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D3F0DF6D-7BE3-4B84-A57A-39D0470DE0B6}" type="datetimeFigureOut">
              <a:rPr lang="zh-CN" altLang="en-US"/>
              <a:pPr>
                <a:defRPr/>
              </a:pPr>
              <a:t>2012/7/27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02A18D5-F95F-4C37-B5D6-6104B33422F5}"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AABD5C18-C9AD-4FFE-984A-DEF58B4A1936}" type="datetimeFigureOut">
              <a:rPr lang="zh-CN" altLang="en-US"/>
              <a:pPr>
                <a:defRPr/>
              </a:pPr>
              <a:t>2012/7/27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A336CA4-A4A5-4407-8C80-35ED3578E80A}"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9F911BB3-8A23-4AF4-8E4B-438864C0F313}" type="datetimeFigureOut">
              <a:rPr lang="zh-CN" altLang="en-US"/>
              <a:pPr>
                <a:defRPr/>
              </a:pPr>
              <a:t>2012/7/27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0C9D89A-6484-4B53-B1B7-6622B5306865}"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B8E358E2-44F2-43AD-B038-75239792B23B}" type="datetimeFigureOut">
              <a:rPr lang="zh-CN" altLang="en-US"/>
              <a:pPr>
                <a:defRPr/>
              </a:pPr>
              <a:t>2012/7/27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4C59793-D881-4378-A1D2-8A278196158E}"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5332FF66-CC77-48E8-A3FF-BAEAB81C1B09}" type="datetimeFigureOut">
              <a:rPr lang="zh-CN" altLang="en-US"/>
              <a:pPr>
                <a:defRPr/>
              </a:pPr>
              <a:t>2012/7/27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F7BBD37-4A79-4751-9C13-E8968B4C9C0B}"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81C1664E-2243-4D28-8C80-2E19FCF50EAE}" type="datetimeFigureOut">
              <a:rPr lang="zh-CN" altLang="en-US"/>
              <a:pPr>
                <a:defRPr/>
              </a:pPr>
              <a:t>2012/7/27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4BE18B6-7494-44C5-8A42-A256E047C5D2}"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431679F8-36CF-4535-836F-B8C77C914B02}" type="datetimeFigureOut">
              <a:rPr lang="zh-CN" altLang="en-US"/>
              <a:pPr>
                <a:defRPr/>
              </a:pPr>
              <a:t>2012/7/27</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3034B34E-2201-4FF4-B387-15CB0A177EA1}"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7CA699FD-520A-49DF-BF76-8887034D3D2E}" type="datetimeFigureOut">
              <a:rPr lang="zh-CN" altLang="en-US"/>
              <a:pPr>
                <a:defRPr/>
              </a:pPr>
              <a:t>2012/7/27</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8023B4A4-6375-4B42-BB36-6A9506681DCD}"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515BAA66-92B5-443C-9A68-33AD53C47CDD}" type="datetimeFigureOut">
              <a:rPr lang="zh-CN" altLang="en-US"/>
              <a:pPr>
                <a:defRPr/>
              </a:pPr>
              <a:t>2012/7/27</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E048492E-D4C4-47FA-975E-1CB48992765A}"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275091D-B339-40D0-AC11-9D8417A8FE52}" type="datetimeFigureOut">
              <a:rPr lang="zh-CN" altLang="en-US"/>
              <a:pPr>
                <a:defRPr/>
              </a:pPr>
              <a:t>2012/7/27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9A6F0405-3E28-4F34-B19A-4F1D2CF9D6E5}"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87E772FE-3C9F-48A4-A9F0-0B0D11C0461C}" type="datetimeFigureOut">
              <a:rPr lang="zh-CN" altLang="en-US"/>
              <a:pPr>
                <a:defRPr/>
              </a:pPr>
              <a:t>2012/7/27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B814AD8-86DA-4404-8E06-E690FF990852}"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0BB4CA3-B5C9-430E-9CAE-3D7ECB62D358}" type="datetimeFigureOut">
              <a:rPr lang="zh-CN" altLang="en-US"/>
              <a:pPr>
                <a:defRPr/>
              </a:pPr>
              <a:t>2012/7/27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C154FBF7-AFC7-4C7B-945F-100DEB89222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19.jpe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1.jpeg"/><Relationship Id="rId7" Type="http://schemas.openxmlformats.org/officeDocument/2006/relationships/image" Target="../media/image4.jpeg"/><Relationship Id="rId12" Type="http://schemas.openxmlformats.org/officeDocument/2006/relationships/image" Target="../media/image9.png"/><Relationship Id="rId2" Type="http://schemas.openxmlformats.org/officeDocument/2006/relationships/hyperlink" Target="http://www.iworld.co.uk/p/iHome_iA5_Clock_Radio_for_iPhone.htm" TargetMode="Externa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png"/><Relationship Id="rId10" Type="http://schemas.openxmlformats.org/officeDocument/2006/relationships/image" Target="../media/image7.jpeg"/><Relationship Id="rId4" Type="http://schemas.openxmlformats.org/officeDocument/2006/relationships/hyperlink" Target="http://www.expertreviews.co.uk/gallery/reviews/1279894/op3-jupiter" TargetMode="External"/><Relationship Id="rId9" Type="http://schemas.openxmlformats.org/officeDocument/2006/relationships/image" Target="../media/image6.jpeg"/><Relationship Id="rId1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1"/>
          <p:cNvSpPr>
            <a:spLocks noGrp="1"/>
          </p:cNvSpPr>
          <p:nvPr>
            <p:ph type="ctrTitle"/>
          </p:nvPr>
        </p:nvSpPr>
        <p:spPr/>
        <p:txBody>
          <a:bodyPr/>
          <a:lstStyle/>
          <a:p>
            <a:pPr eaLnBrk="1" hangingPunct="1"/>
            <a:r>
              <a:rPr lang="zh-CN" altLang="en-US" smtClean="0"/>
              <a:t>家庭无线多房间音乐系统</a:t>
            </a:r>
            <a:r>
              <a:rPr lang="en-US" altLang="zh-CN" smtClean="0"/>
              <a:t>(HAN01)</a:t>
            </a:r>
            <a:endParaRPr lang="zh-CN"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标题 1"/>
          <p:cNvSpPr>
            <a:spLocks noGrp="1"/>
          </p:cNvSpPr>
          <p:nvPr>
            <p:ph type="title"/>
          </p:nvPr>
        </p:nvSpPr>
        <p:spPr/>
        <p:txBody>
          <a:bodyPr/>
          <a:lstStyle/>
          <a:p>
            <a:pPr eaLnBrk="1" hangingPunct="1"/>
            <a:r>
              <a:rPr lang="zh-CN" altLang="en-US" smtClean="0"/>
              <a:t>更多功能（开发中）</a:t>
            </a:r>
          </a:p>
        </p:txBody>
      </p:sp>
      <p:sp>
        <p:nvSpPr>
          <p:cNvPr id="3" name="内容占位符 2"/>
          <p:cNvSpPr>
            <a:spLocks noGrp="1"/>
          </p:cNvSpPr>
          <p:nvPr>
            <p:ph idx="1"/>
          </p:nvPr>
        </p:nvSpPr>
        <p:spPr/>
        <p:txBody>
          <a:bodyPr rtlCol="0">
            <a:normAutofit fontScale="85000" lnSpcReduction="10000"/>
          </a:bodyPr>
          <a:lstStyle/>
          <a:p>
            <a:pPr eaLnBrk="1" fontAlgn="auto" hangingPunct="1">
              <a:lnSpc>
                <a:spcPts val="2800"/>
              </a:lnSpc>
              <a:spcAft>
                <a:spcPts val="0"/>
              </a:spcAft>
              <a:buFont typeface="Arial" pitchFamily="34" charset="0"/>
              <a:buChar char="•"/>
              <a:defRPr/>
            </a:pPr>
            <a:r>
              <a:rPr lang="zh-CN" altLang="en-US" sz="2800" dirty="0" smtClean="0"/>
              <a:t>基于</a:t>
            </a:r>
            <a:r>
              <a:rPr lang="en-US" altLang="zh-CN" sz="2800" dirty="0" smtClean="0"/>
              <a:t>Mesh Network </a:t>
            </a:r>
            <a:r>
              <a:rPr lang="zh-CN" altLang="en-US" sz="2800" dirty="0"/>
              <a:t>（无线网格</a:t>
            </a:r>
            <a:r>
              <a:rPr lang="zh-CN" altLang="en-US" sz="2800" dirty="0" smtClean="0"/>
              <a:t>网络）的自组网：</a:t>
            </a:r>
            <a:r>
              <a:rPr lang="zh-CN" altLang="en-US" sz="2800" dirty="0"/>
              <a:t>任意的两</a:t>
            </a:r>
            <a:r>
              <a:rPr lang="zh-CN" altLang="en-US" sz="2800" dirty="0" smtClean="0"/>
              <a:t>个音箱均</a:t>
            </a:r>
            <a:r>
              <a:rPr lang="zh-CN" altLang="en-US" sz="2800" dirty="0"/>
              <a:t>可以保持无线</a:t>
            </a:r>
            <a:r>
              <a:rPr lang="zh-CN" altLang="en-US" sz="2800" dirty="0" smtClean="0"/>
              <a:t>互联（也就是当某个音箱无法和服务器无线连接的时候可以自动和附近的无线音箱连接，同样能播放系统里面的音乐），这样</a:t>
            </a:r>
            <a:r>
              <a:rPr lang="en-US" altLang="zh-CN" sz="2800" dirty="0" smtClean="0"/>
              <a:t>HAN01</a:t>
            </a:r>
            <a:r>
              <a:rPr lang="zh-CN" altLang="en-US" sz="2800" dirty="0" smtClean="0"/>
              <a:t>就成为不断</a:t>
            </a:r>
            <a:r>
              <a:rPr lang="zh-CN" altLang="en-US" sz="2800" dirty="0"/>
              <a:t>扩展的网络</a:t>
            </a:r>
            <a:r>
              <a:rPr lang="zh-CN" altLang="en-US" sz="2800" dirty="0" smtClean="0"/>
              <a:t>架构</a:t>
            </a:r>
            <a:endParaRPr lang="en-US" altLang="zh-CN" sz="2800" dirty="0" smtClean="0"/>
          </a:p>
          <a:p>
            <a:pPr eaLnBrk="1" fontAlgn="auto" hangingPunct="1">
              <a:lnSpc>
                <a:spcPts val="2800"/>
              </a:lnSpc>
              <a:spcAft>
                <a:spcPts val="0"/>
              </a:spcAft>
              <a:buFont typeface="Arial" pitchFamily="34" charset="0"/>
              <a:buChar char="•"/>
              <a:defRPr/>
            </a:pPr>
            <a:r>
              <a:rPr lang="zh-CN" altLang="en-US" sz="2800" dirty="0"/>
              <a:t>即插即</a:t>
            </a:r>
            <a:r>
              <a:rPr lang="zh-CN" altLang="en-US" sz="2800" dirty="0" smtClean="0"/>
              <a:t>用：</a:t>
            </a:r>
            <a:r>
              <a:rPr lang="zh-CN" altLang="en-US" sz="2800" dirty="0"/>
              <a:t>使得硬件设备的安装大大简化</a:t>
            </a:r>
            <a:r>
              <a:rPr lang="zh-CN" altLang="en-US" sz="2800" dirty="0" smtClean="0"/>
              <a:t>，无须</a:t>
            </a:r>
            <a:r>
              <a:rPr lang="zh-CN" altLang="en-US" sz="2800" dirty="0"/>
              <a:t>再做跳线，也不必使用软件配置</a:t>
            </a:r>
            <a:r>
              <a:rPr lang="zh-CN" altLang="en-US" sz="2800" dirty="0" smtClean="0"/>
              <a:t>程序</a:t>
            </a:r>
            <a:endParaRPr lang="en-US" altLang="zh-CN" sz="2800" dirty="0" smtClean="0"/>
          </a:p>
          <a:p>
            <a:pPr eaLnBrk="1" fontAlgn="auto" hangingPunct="1">
              <a:lnSpc>
                <a:spcPts val="2800"/>
              </a:lnSpc>
              <a:spcAft>
                <a:spcPts val="0"/>
              </a:spcAft>
              <a:buFont typeface="Arial" pitchFamily="34" charset="0"/>
              <a:buChar char="•"/>
              <a:defRPr/>
            </a:pPr>
            <a:r>
              <a:rPr lang="zh-CN" altLang="en-US" sz="2800" dirty="0" smtClean="0"/>
              <a:t>同时支持</a:t>
            </a:r>
            <a:r>
              <a:rPr lang="en-US" altLang="zh-CN" sz="2800" dirty="0" smtClean="0"/>
              <a:t>Broadcast</a:t>
            </a:r>
            <a:r>
              <a:rPr lang="zh-CN" altLang="en-US" sz="2800" dirty="0" smtClean="0"/>
              <a:t>（广播）和</a:t>
            </a:r>
            <a:r>
              <a:rPr lang="en-GB" altLang="zh-CN" sz="2800" dirty="0" smtClean="0"/>
              <a:t>Multicast</a:t>
            </a:r>
            <a:r>
              <a:rPr lang="zh-CN" altLang="en-US" sz="2800" dirty="0" smtClean="0"/>
              <a:t>（组播）。组播是在服务器和音箱（或音箱与音箱）之间</a:t>
            </a:r>
            <a:r>
              <a:rPr lang="zh-CN" altLang="en-US" sz="2800" dirty="0"/>
              <a:t>实现点对多点网络连接。</a:t>
            </a:r>
            <a:r>
              <a:rPr lang="zh-CN" altLang="en-US" sz="2800" dirty="0" smtClean="0"/>
              <a:t>如果一个服务器（或音箱）同时</a:t>
            </a:r>
            <a:r>
              <a:rPr lang="zh-CN" altLang="en-US" sz="2800" dirty="0"/>
              <a:t>给多个</a:t>
            </a:r>
            <a:r>
              <a:rPr lang="zh-CN" altLang="en-US" sz="2800" dirty="0" smtClean="0"/>
              <a:t>的音箱传输</a:t>
            </a:r>
            <a:r>
              <a:rPr lang="zh-CN" altLang="en-US" sz="2800" dirty="0"/>
              <a:t>相同的数据，也只需复制一份的相同数据包。它提高了数据传送效率。减少了骨干网络出现拥塞的可能性</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标题 1"/>
          <p:cNvSpPr>
            <a:spLocks noGrp="1"/>
          </p:cNvSpPr>
          <p:nvPr>
            <p:ph type="title" idx="4294967295"/>
          </p:nvPr>
        </p:nvSpPr>
        <p:spPr>
          <a:xfrm>
            <a:off x="468313" y="260350"/>
            <a:ext cx="8229600" cy="1143000"/>
          </a:xfrm>
        </p:spPr>
        <p:txBody>
          <a:bodyPr/>
          <a:lstStyle/>
          <a:p>
            <a:pPr eaLnBrk="1" hangingPunct="1"/>
            <a:r>
              <a:rPr lang="zh-CN" altLang="en-US" smtClean="0"/>
              <a:t>更多功能（开发中）</a:t>
            </a:r>
          </a:p>
        </p:txBody>
      </p:sp>
      <p:sp>
        <p:nvSpPr>
          <p:cNvPr id="23554" name="内容占位符 2"/>
          <p:cNvSpPr>
            <a:spLocks noGrp="1"/>
          </p:cNvSpPr>
          <p:nvPr>
            <p:ph idx="4294967295"/>
          </p:nvPr>
        </p:nvSpPr>
        <p:spPr/>
        <p:txBody>
          <a:bodyPr/>
          <a:lstStyle/>
          <a:p>
            <a:pPr eaLnBrk="1" hangingPunct="1"/>
            <a:r>
              <a:rPr lang="zh-CN" altLang="en-US" sz="2400" smtClean="0"/>
              <a:t>该无线分布式音乐系统</a:t>
            </a:r>
            <a:r>
              <a:rPr lang="zh-CN" altLang="en-US" sz="2400" smtClean="0">
                <a:latin typeface="宋体" charset="-122"/>
              </a:rPr>
              <a:t>支持</a:t>
            </a:r>
            <a:r>
              <a:rPr lang="en-US" altLang="zh-CN" sz="2400" smtClean="0">
                <a:latin typeface="宋体" charset="-122"/>
              </a:rPr>
              <a:t>DRA</a:t>
            </a:r>
            <a:r>
              <a:rPr lang="zh-CN" altLang="en-US" sz="2400" smtClean="0">
                <a:latin typeface="宋体" charset="-122"/>
              </a:rPr>
              <a:t>音频格式</a:t>
            </a:r>
            <a:r>
              <a:rPr lang="zh-CN" altLang="en-US" sz="2400" smtClean="0"/>
              <a:t>的解码，</a:t>
            </a:r>
            <a:r>
              <a:rPr lang="zh-CN" altLang="zh-CN" sz="2400" smtClean="0">
                <a:latin typeface="宋体" charset="-122"/>
              </a:rPr>
              <a:t>DRA 数字音频编解码技术是由广州广晟数码技术有限公司自主研发的、拥有全部知识产权的一项数字音频压缩技术</a:t>
            </a:r>
            <a:r>
              <a:rPr lang="zh-CN" altLang="en-US" sz="2400" smtClean="0">
                <a:latin typeface="宋体" charset="-122"/>
              </a:rPr>
              <a:t>，</a:t>
            </a:r>
            <a:r>
              <a:rPr lang="zh-CN" altLang="en-US" sz="2400" smtClean="0"/>
              <a:t>可以在家庭音乐播放达到很高的音频质量。同时在</a:t>
            </a:r>
            <a:r>
              <a:rPr lang="en-US" altLang="zh-CN" sz="2400" smtClean="0"/>
              <a:t>ANDROID/IOS</a:t>
            </a:r>
            <a:r>
              <a:rPr lang="zh-CN" altLang="en-US" sz="2400" smtClean="0"/>
              <a:t>等主流终端上实现</a:t>
            </a:r>
            <a:r>
              <a:rPr lang="en-US" altLang="zh-CN" sz="2400" smtClean="0"/>
              <a:t>DAR</a:t>
            </a:r>
            <a:r>
              <a:rPr lang="zh-CN" altLang="en-US" sz="2400" smtClean="0"/>
              <a:t>音乐的本地和</a:t>
            </a:r>
            <a:r>
              <a:rPr lang="en-US" altLang="zh-CN" sz="2400" smtClean="0"/>
              <a:t>WIFI</a:t>
            </a:r>
            <a:r>
              <a:rPr lang="zh-CN" altLang="en-US" sz="2400" smtClean="0"/>
              <a:t>网络播放。</a:t>
            </a:r>
          </a:p>
          <a:p>
            <a:pPr eaLnBrk="1" hangingPunct="1"/>
            <a:r>
              <a:rPr lang="en-US" altLang="zh-CN" sz="2400" smtClean="0"/>
              <a:t> </a:t>
            </a:r>
            <a:r>
              <a:rPr lang="zh-CN" altLang="en-US" sz="2400" smtClean="0"/>
              <a:t>有良好的可扩展性，可以通过添加模块和</a:t>
            </a:r>
            <a:r>
              <a:rPr lang="en-US" altLang="zh-CN" sz="2400" smtClean="0"/>
              <a:t>DAB</a:t>
            </a:r>
            <a:r>
              <a:rPr lang="zh-CN" altLang="en-US" sz="2400" smtClean="0"/>
              <a:t>接收器接口来支持中国未来的数字广播功能，从而让家庭的各个房间都能享受</a:t>
            </a:r>
            <a:r>
              <a:rPr lang="en-US" altLang="zh-CN" sz="2400" smtClean="0"/>
              <a:t>DAB</a:t>
            </a:r>
            <a:r>
              <a:rPr lang="zh-CN" altLang="en-US" sz="2400" smtClean="0"/>
              <a:t>接近</a:t>
            </a:r>
            <a:r>
              <a:rPr lang="en-US" altLang="zh-CN" sz="2400" smtClean="0"/>
              <a:t>CD</a:t>
            </a:r>
            <a:r>
              <a:rPr lang="zh-CN" altLang="en-US" sz="2400" smtClean="0"/>
              <a:t>音质的高品质音频。</a:t>
            </a:r>
          </a:p>
          <a:p>
            <a:pPr eaLnBrk="1" hangingPunct="1">
              <a:buFont typeface="Arial" charset="0"/>
              <a:buNone/>
            </a:pPr>
            <a:endParaRPr lang="en-US" altLang="zh-CN" sz="2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标题 1"/>
          <p:cNvSpPr>
            <a:spLocks noGrp="1"/>
          </p:cNvSpPr>
          <p:nvPr>
            <p:ph type="title" idx="4294967295"/>
          </p:nvPr>
        </p:nvSpPr>
        <p:spPr>
          <a:xfrm>
            <a:off x="469900" y="836613"/>
            <a:ext cx="8229600" cy="1143000"/>
          </a:xfrm>
        </p:spPr>
        <p:txBody>
          <a:bodyPr/>
          <a:lstStyle/>
          <a:p>
            <a:pPr eaLnBrk="1" hangingPunct="1"/>
            <a:r>
              <a:rPr lang="en-US" altLang="zh-CN" sz="3200" smtClean="0"/>
              <a:t>HAN01 </a:t>
            </a:r>
            <a:r>
              <a:rPr lang="zh-CN" altLang="en-US" sz="3200" smtClean="0"/>
              <a:t>服务器</a:t>
            </a:r>
            <a:endParaRPr lang="en-US" altLang="zh-CN" sz="3200" smtClean="0"/>
          </a:p>
        </p:txBody>
      </p:sp>
      <p:sp>
        <p:nvSpPr>
          <p:cNvPr id="24578" name="内容占位符 2"/>
          <p:cNvSpPr>
            <a:spLocks noGrp="1"/>
          </p:cNvSpPr>
          <p:nvPr>
            <p:ph idx="4294967295"/>
          </p:nvPr>
        </p:nvSpPr>
        <p:spPr/>
        <p:txBody>
          <a:bodyPr/>
          <a:lstStyle/>
          <a:p>
            <a:pPr marL="800100" lvl="1" indent="-342900" eaLnBrk="1" hangingPunct="1">
              <a:buFontTx/>
              <a:buChar char="•"/>
            </a:pPr>
            <a:endParaRPr lang="en-US" altLang="zh-CN" sz="1800" smtClean="0"/>
          </a:p>
          <a:p>
            <a:pPr marL="0" indent="0" eaLnBrk="1" hangingPunct="1"/>
            <a:endParaRPr lang="en-US" altLang="zh-CN" sz="1800" smtClean="0"/>
          </a:p>
        </p:txBody>
      </p:sp>
      <p:pic>
        <p:nvPicPr>
          <p:cNvPr id="24579" name="Picture 2" descr="D:\4Adition\roger\Han01 photos\09132011\han01 origin server.jpg"/>
          <p:cNvPicPr>
            <a:picLocks noChangeAspect="1" noChangeArrowheads="1"/>
          </p:cNvPicPr>
          <p:nvPr/>
        </p:nvPicPr>
        <p:blipFill>
          <a:blip r:embed="rId2"/>
          <a:srcRect/>
          <a:stretch>
            <a:fillRect/>
          </a:stretch>
        </p:blipFill>
        <p:spPr bwMode="auto">
          <a:xfrm>
            <a:off x="1008063" y="3213100"/>
            <a:ext cx="3576637" cy="1643063"/>
          </a:xfrm>
          <a:prstGeom prst="rect">
            <a:avLst/>
          </a:prstGeom>
          <a:noFill/>
          <a:ln w="9525">
            <a:noFill/>
            <a:miter lim="800000"/>
            <a:headEnd/>
            <a:tailEnd/>
          </a:ln>
        </p:spPr>
      </p:pic>
      <p:pic>
        <p:nvPicPr>
          <p:cNvPr id="24580" name="Picture 2"/>
          <p:cNvPicPr>
            <a:picLocks noChangeAspect="1" noChangeArrowheads="1"/>
          </p:cNvPicPr>
          <p:nvPr/>
        </p:nvPicPr>
        <p:blipFill>
          <a:blip r:embed="rId3"/>
          <a:srcRect/>
          <a:stretch>
            <a:fillRect/>
          </a:stretch>
        </p:blipFill>
        <p:spPr bwMode="auto">
          <a:xfrm>
            <a:off x="5508625" y="3284538"/>
            <a:ext cx="2500313" cy="1482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标题 1"/>
          <p:cNvSpPr>
            <a:spLocks noGrp="1"/>
          </p:cNvSpPr>
          <p:nvPr>
            <p:ph type="title" idx="4294967295"/>
          </p:nvPr>
        </p:nvSpPr>
        <p:spPr>
          <a:xfrm>
            <a:off x="457200" y="917575"/>
            <a:ext cx="8229600" cy="1143000"/>
          </a:xfrm>
        </p:spPr>
        <p:txBody>
          <a:bodyPr/>
          <a:lstStyle/>
          <a:p>
            <a:pPr eaLnBrk="1" hangingPunct="1"/>
            <a:r>
              <a:rPr lang="en-US" altLang="zh-CN" sz="3200" smtClean="0"/>
              <a:t>HAN01 </a:t>
            </a:r>
            <a:r>
              <a:rPr lang="zh-CN" altLang="en-US" sz="3200" smtClean="0"/>
              <a:t>音箱</a:t>
            </a:r>
            <a:endParaRPr lang="en-US" altLang="zh-CN" sz="3200" smtClean="0"/>
          </a:p>
        </p:txBody>
      </p:sp>
      <p:sp>
        <p:nvSpPr>
          <p:cNvPr id="25602" name="内容占位符 2"/>
          <p:cNvSpPr>
            <a:spLocks noGrp="1"/>
          </p:cNvSpPr>
          <p:nvPr>
            <p:ph idx="4294967295"/>
          </p:nvPr>
        </p:nvSpPr>
        <p:spPr/>
        <p:txBody>
          <a:bodyPr/>
          <a:lstStyle/>
          <a:p>
            <a:pPr eaLnBrk="1" hangingPunct="1"/>
            <a:endParaRPr lang="en-US" altLang="zh-CN" sz="1800" smtClean="0"/>
          </a:p>
          <a:p>
            <a:pPr eaLnBrk="1" hangingPunct="1">
              <a:buFont typeface="Wingdings" pitchFamily="2" charset="2"/>
              <a:buNone/>
            </a:pPr>
            <a:endParaRPr lang="en-US" altLang="zh-CN" sz="1800" smtClean="0"/>
          </a:p>
        </p:txBody>
      </p:sp>
      <p:pic>
        <p:nvPicPr>
          <p:cNvPr id="25603" name="Picture 2" descr="D:\4Adition\roger\Han01 photos\09132011\han01 origin.jpg"/>
          <p:cNvPicPr>
            <a:picLocks noChangeAspect="1" noChangeArrowheads="1"/>
          </p:cNvPicPr>
          <p:nvPr/>
        </p:nvPicPr>
        <p:blipFill>
          <a:blip r:embed="rId2"/>
          <a:srcRect/>
          <a:stretch>
            <a:fillRect/>
          </a:stretch>
        </p:blipFill>
        <p:spPr bwMode="auto">
          <a:xfrm>
            <a:off x="4000500" y="3071813"/>
            <a:ext cx="4970463" cy="2428875"/>
          </a:xfrm>
          <a:prstGeom prst="rect">
            <a:avLst/>
          </a:prstGeom>
          <a:noFill/>
          <a:ln w="9525">
            <a:noFill/>
            <a:miter lim="800000"/>
            <a:headEnd/>
            <a:tailEnd/>
          </a:ln>
        </p:spPr>
      </p:pic>
      <p:pic>
        <p:nvPicPr>
          <p:cNvPr id="25604" name="Picture 2"/>
          <p:cNvPicPr>
            <a:picLocks noChangeAspect="1" noChangeArrowheads="1"/>
          </p:cNvPicPr>
          <p:nvPr/>
        </p:nvPicPr>
        <p:blipFill>
          <a:blip r:embed="rId3"/>
          <a:srcRect/>
          <a:stretch>
            <a:fillRect/>
          </a:stretch>
        </p:blipFill>
        <p:spPr bwMode="auto">
          <a:xfrm>
            <a:off x="857250" y="3500438"/>
            <a:ext cx="3071813" cy="188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4" descr="Zone Menu"/>
          <p:cNvPicPr>
            <a:picLocks noChangeAspect="1" noChangeArrowheads="1"/>
          </p:cNvPicPr>
          <p:nvPr/>
        </p:nvPicPr>
        <p:blipFill>
          <a:blip r:embed="rId2"/>
          <a:srcRect/>
          <a:stretch>
            <a:fillRect/>
          </a:stretch>
        </p:blipFill>
        <p:spPr bwMode="auto">
          <a:xfrm>
            <a:off x="1143000" y="2276475"/>
            <a:ext cx="3352800" cy="1901825"/>
          </a:xfrm>
          <a:prstGeom prst="rect">
            <a:avLst/>
          </a:prstGeom>
          <a:noFill/>
          <a:ln w="9525">
            <a:noFill/>
            <a:miter lim="800000"/>
            <a:headEnd/>
            <a:tailEnd/>
          </a:ln>
        </p:spPr>
      </p:pic>
      <p:pic>
        <p:nvPicPr>
          <p:cNvPr id="26626" name="Picture 5" descr="Local Play"/>
          <p:cNvPicPr>
            <a:picLocks noChangeAspect="1" noChangeArrowheads="1"/>
          </p:cNvPicPr>
          <p:nvPr/>
        </p:nvPicPr>
        <p:blipFill>
          <a:blip r:embed="rId3"/>
          <a:srcRect/>
          <a:stretch>
            <a:fillRect/>
          </a:stretch>
        </p:blipFill>
        <p:spPr bwMode="auto">
          <a:xfrm>
            <a:off x="4495800" y="2279650"/>
            <a:ext cx="3352800" cy="1825625"/>
          </a:xfrm>
          <a:prstGeom prst="rect">
            <a:avLst/>
          </a:prstGeom>
          <a:noFill/>
          <a:ln w="9525">
            <a:noFill/>
            <a:miter lim="800000"/>
            <a:headEnd/>
            <a:tailEnd/>
          </a:ln>
        </p:spPr>
      </p:pic>
      <p:pic>
        <p:nvPicPr>
          <p:cNvPr id="26627" name="Picture 6" descr="Favourites"/>
          <p:cNvPicPr>
            <a:picLocks noChangeAspect="1" noChangeArrowheads="1"/>
          </p:cNvPicPr>
          <p:nvPr/>
        </p:nvPicPr>
        <p:blipFill>
          <a:blip r:embed="rId4"/>
          <a:srcRect/>
          <a:stretch>
            <a:fillRect/>
          </a:stretch>
        </p:blipFill>
        <p:spPr bwMode="auto">
          <a:xfrm>
            <a:off x="1143000" y="4108450"/>
            <a:ext cx="3352800" cy="1900238"/>
          </a:xfrm>
          <a:prstGeom prst="rect">
            <a:avLst/>
          </a:prstGeom>
          <a:noFill/>
          <a:ln w="9525">
            <a:noFill/>
            <a:miter lim="800000"/>
            <a:headEnd/>
            <a:tailEnd/>
          </a:ln>
        </p:spPr>
      </p:pic>
      <p:pic>
        <p:nvPicPr>
          <p:cNvPr id="26628" name="Picture 7" descr="Internet RADIO"/>
          <p:cNvPicPr>
            <a:picLocks noChangeAspect="1" noChangeArrowheads="1"/>
          </p:cNvPicPr>
          <p:nvPr/>
        </p:nvPicPr>
        <p:blipFill>
          <a:blip r:embed="rId5"/>
          <a:srcRect/>
          <a:stretch>
            <a:fillRect/>
          </a:stretch>
        </p:blipFill>
        <p:spPr bwMode="auto">
          <a:xfrm>
            <a:off x="4495800" y="4108450"/>
            <a:ext cx="3352800" cy="1901825"/>
          </a:xfrm>
          <a:prstGeom prst="rect">
            <a:avLst/>
          </a:prstGeom>
          <a:noFill/>
          <a:ln w="9525">
            <a:noFill/>
            <a:miter lim="800000"/>
            <a:headEnd/>
            <a:tailEnd/>
          </a:ln>
        </p:spPr>
      </p:pic>
      <p:sp>
        <p:nvSpPr>
          <p:cNvPr id="26629" name="标题 1"/>
          <p:cNvSpPr>
            <a:spLocks noGrp="1"/>
          </p:cNvSpPr>
          <p:nvPr>
            <p:ph type="title" idx="4294967295"/>
          </p:nvPr>
        </p:nvSpPr>
        <p:spPr>
          <a:xfrm>
            <a:off x="457200" y="917575"/>
            <a:ext cx="8229600" cy="1143000"/>
          </a:xfrm>
        </p:spPr>
        <p:txBody>
          <a:bodyPr/>
          <a:lstStyle/>
          <a:p>
            <a:pPr eaLnBrk="1" hangingPunct="1"/>
            <a:r>
              <a:rPr lang="zh-CN" altLang="en-US" sz="3200" smtClean="0"/>
              <a:t>安装于苹果设备、安卓设备上的软件（程序）</a:t>
            </a:r>
            <a:endParaRPr lang="en-US" altLang="zh-CN" sz="32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内容占位符 2"/>
          <p:cNvSpPr>
            <a:spLocks noGrp="1"/>
          </p:cNvSpPr>
          <p:nvPr>
            <p:ph idx="1"/>
          </p:nvPr>
        </p:nvSpPr>
        <p:spPr>
          <a:xfrm>
            <a:off x="457200" y="1600200"/>
            <a:ext cx="3886200" cy="4525963"/>
          </a:xfrm>
        </p:spPr>
        <p:txBody>
          <a:bodyPr/>
          <a:lstStyle/>
          <a:p>
            <a:pPr eaLnBrk="1" hangingPunct="1"/>
            <a:r>
              <a:rPr lang="zh-CN" altLang="en-US" smtClean="0"/>
              <a:t>无需布线，随意把视频发送到任意显示屏</a:t>
            </a:r>
            <a:endParaRPr lang="en-US" altLang="zh-CN" smtClean="0"/>
          </a:p>
          <a:p>
            <a:pPr eaLnBrk="1" hangingPunct="1"/>
            <a:r>
              <a:rPr lang="zh-CN" altLang="en-US" smtClean="0"/>
              <a:t>手机上视频发送到电视机（需要接口）</a:t>
            </a:r>
            <a:endParaRPr lang="en-US" altLang="zh-CN" smtClean="0"/>
          </a:p>
          <a:p>
            <a:pPr eaLnBrk="1" hangingPunct="1"/>
            <a:r>
              <a:rPr lang="zh-CN" altLang="en-US" smtClean="0"/>
              <a:t>（无线）视频路由</a:t>
            </a:r>
          </a:p>
        </p:txBody>
      </p:sp>
      <p:pic>
        <p:nvPicPr>
          <p:cNvPr id="27650" name="Picture 2"/>
          <p:cNvPicPr>
            <a:picLocks noChangeAspect="1" noChangeArrowheads="1"/>
          </p:cNvPicPr>
          <p:nvPr/>
        </p:nvPicPr>
        <p:blipFill>
          <a:blip r:embed="rId2"/>
          <a:srcRect/>
          <a:stretch>
            <a:fillRect/>
          </a:stretch>
        </p:blipFill>
        <p:spPr bwMode="auto">
          <a:xfrm>
            <a:off x="4724400" y="4191000"/>
            <a:ext cx="3276600" cy="2135188"/>
          </a:xfrm>
          <a:prstGeom prst="rect">
            <a:avLst/>
          </a:prstGeom>
          <a:noFill/>
          <a:ln w="9525">
            <a:noFill/>
            <a:miter lim="800000"/>
            <a:headEnd/>
            <a:tailEnd/>
          </a:ln>
        </p:spPr>
      </p:pic>
      <p:pic>
        <p:nvPicPr>
          <p:cNvPr id="27651" name="Picture 3"/>
          <p:cNvPicPr>
            <a:picLocks noChangeAspect="1" noChangeArrowheads="1"/>
          </p:cNvPicPr>
          <p:nvPr/>
        </p:nvPicPr>
        <p:blipFill>
          <a:blip r:embed="rId3"/>
          <a:srcRect/>
          <a:stretch>
            <a:fillRect/>
          </a:stretch>
        </p:blipFill>
        <p:spPr bwMode="auto">
          <a:xfrm>
            <a:off x="6705600" y="1600200"/>
            <a:ext cx="2178050" cy="2133600"/>
          </a:xfrm>
          <a:prstGeom prst="rect">
            <a:avLst/>
          </a:prstGeom>
          <a:noFill/>
          <a:ln w="9525">
            <a:noFill/>
            <a:miter lim="800000"/>
            <a:headEnd/>
            <a:tailEnd/>
          </a:ln>
        </p:spPr>
      </p:pic>
      <p:pic>
        <p:nvPicPr>
          <p:cNvPr id="27652" name="Picture 4"/>
          <p:cNvPicPr>
            <a:picLocks noChangeAspect="1" noChangeArrowheads="1"/>
          </p:cNvPicPr>
          <p:nvPr/>
        </p:nvPicPr>
        <p:blipFill>
          <a:blip r:embed="rId4"/>
          <a:srcRect/>
          <a:stretch>
            <a:fillRect/>
          </a:stretch>
        </p:blipFill>
        <p:spPr bwMode="auto">
          <a:xfrm>
            <a:off x="4191000" y="1371600"/>
            <a:ext cx="2438400" cy="3000375"/>
          </a:xfrm>
          <a:prstGeom prst="rect">
            <a:avLst/>
          </a:prstGeom>
          <a:noFill/>
          <a:ln w="9525">
            <a:noFill/>
            <a:miter lim="800000"/>
            <a:headEnd/>
            <a:tailEnd/>
          </a:ln>
        </p:spPr>
      </p:pic>
      <p:sp>
        <p:nvSpPr>
          <p:cNvPr id="27653" name="标题 1"/>
          <p:cNvSpPr>
            <a:spLocks noGrp="1"/>
          </p:cNvSpPr>
          <p:nvPr>
            <p:ph type="title"/>
          </p:nvPr>
        </p:nvSpPr>
        <p:spPr/>
        <p:txBody>
          <a:bodyPr/>
          <a:lstStyle/>
          <a:p>
            <a:pPr eaLnBrk="1" hangingPunct="1"/>
            <a:r>
              <a:rPr lang="zh-CN" altLang="en-US" smtClean="0"/>
              <a:t>升级系统</a:t>
            </a:r>
            <a:r>
              <a:rPr lang="en-US" altLang="zh-CN" smtClean="0"/>
              <a:t>-</a:t>
            </a:r>
            <a:r>
              <a:rPr lang="zh-CN" altLang="en-US" smtClean="0"/>
              <a:t>无线视频系统</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5175"/>
            <a:ext cx="8229600" cy="5360988"/>
          </a:xfrm>
        </p:spPr>
        <p:txBody>
          <a:bodyPr rtlCol="0">
            <a:normAutofit lnSpcReduction="10000"/>
          </a:bodyPr>
          <a:lstStyle/>
          <a:p>
            <a:pPr marL="0" indent="0" eaLnBrk="1" fontAlgn="auto" hangingPunct="1">
              <a:spcAft>
                <a:spcPts val="0"/>
              </a:spcAft>
              <a:buFont typeface="Arial" pitchFamily="34" charset="0"/>
              <a:buNone/>
              <a:defRPr/>
            </a:pPr>
            <a:r>
              <a:rPr lang="zh-CN" altLang="en-US" sz="3600" b="1" dirty="0"/>
              <a:t>家庭无线多房间音乐系统</a:t>
            </a:r>
            <a:r>
              <a:rPr lang="zh-CN" altLang="en-US" dirty="0" smtClean="0"/>
              <a:t>为</a:t>
            </a:r>
            <a:r>
              <a:rPr lang="zh-CN" altLang="en-US" dirty="0"/>
              <a:t>音乐爱好者开创了一个新的欣赏音乐的先河：在房屋的任何一个地方都可以欣赏想听的音乐。 </a:t>
            </a:r>
            <a:r>
              <a:rPr lang="zh-CN" altLang="en-US" dirty="0" smtClean="0"/>
              <a:t>能</a:t>
            </a:r>
            <a:r>
              <a:rPr lang="zh-CN" altLang="en-US" dirty="0"/>
              <a:t>将用户存在电脑里的音乐释放出来，在房子的任何一个地方欣赏；另外，通过与全球著名互联网音乐服务商（如</a:t>
            </a:r>
            <a:r>
              <a:rPr lang="en-US" altLang="zh-CN" dirty="0" smtClean="0"/>
              <a:t>Last FM, </a:t>
            </a:r>
            <a:r>
              <a:rPr lang="en-US" altLang="zh-CN" dirty="0"/>
              <a:t>Napster, Pandora</a:t>
            </a:r>
            <a:r>
              <a:rPr lang="zh-CN" altLang="en-US" dirty="0"/>
              <a:t>，</a:t>
            </a:r>
            <a:r>
              <a:rPr lang="en-US" altLang="zh-CN" dirty="0"/>
              <a:t>Rhapsody </a:t>
            </a:r>
            <a:r>
              <a:rPr lang="zh-CN" altLang="en-US" dirty="0"/>
              <a:t>等等）的合作</a:t>
            </a:r>
            <a:r>
              <a:rPr lang="zh-CN" altLang="en-US" dirty="0" smtClean="0"/>
              <a:t>，还</a:t>
            </a:r>
            <a:r>
              <a:rPr lang="zh-CN" altLang="en-US" dirty="0"/>
              <a:t>能让用户不用依靠电脑、只需</a:t>
            </a:r>
            <a:r>
              <a:rPr lang="zh-CN" altLang="en-US" dirty="0" smtClean="0"/>
              <a:t>要掌</a:t>
            </a:r>
            <a:r>
              <a:rPr lang="zh-CN" altLang="en-US" dirty="0"/>
              <a:t>上遥控器</a:t>
            </a:r>
            <a:r>
              <a:rPr lang="zh-CN" altLang="en-US" dirty="0" smtClean="0"/>
              <a:t>或</a:t>
            </a:r>
            <a:r>
              <a:rPr lang="en-US" altLang="zh-CN" dirty="0"/>
              <a:t>iPod</a:t>
            </a:r>
            <a:r>
              <a:rPr lang="zh-CN" altLang="en-US" dirty="0" smtClean="0"/>
              <a:t>、</a:t>
            </a:r>
            <a:r>
              <a:rPr lang="en-US" altLang="zh-CN" dirty="0" smtClean="0"/>
              <a:t>iPhone</a:t>
            </a:r>
            <a:r>
              <a:rPr lang="zh-CN" altLang="en-US" dirty="0" smtClean="0"/>
              <a:t>、</a:t>
            </a:r>
            <a:r>
              <a:rPr lang="en-US" altLang="zh-CN" dirty="0" smtClean="0"/>
              <a:t>iPad</a:t>
            </a:r>
            <a:r>
              <a:rPr lang="zh-CN" altLang="en-US" dirty="0" smtClean="0"/>
              <a:t>的</a:t>
            </a:r>
            <a:r>
              <a:rPr lang="zh-CN" altLang="en-US" dirty="0"/>
              <a:t>遥控，就能欣赏全球各种语言的上百万首歌曲、上万个网络电台、以及诸多音乐电子书等互联网音频</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5175"/>
            <a:ext cx="8229600" cy="5360988"/>
          </a:xfrm>
        </p:spPr>
        <p:txBody>
          <a:bodyPr rtlCol="0">
            <a:normAutofit lnSpcReduction="10000"/>
          </a:bodyPr>
          <a:lstStyle/>
          <a:p>
            <a:pPr marL="0" indent="0" eaLnBrk="1" fontAlgn="auto" hangingPunct="1">
              <a:spcAft>
                <a:spcPts val="0"/>
              </a:spcAft>
              <a:buFont typeface="Arial" pitchFamily="34" charset="0"/>
              <a:buNone/>
              <a:defRPr/>
            </a:pPr>
            <a:r>
              <a:rPr lang="zh-CN" altLang="en-US" dirty="0" smtClean="0"/>
              <a:t>目前市场上</a:t>
            </a:r>
            <a:r>
              <a:rPr lang="zh-CN" altLang="en-US" dirty="0"/>
              <a:t>最成功的家庭无线多房间音乐</a:t>
            </a:r>
            <a:r>
              <a:rPr lang="zh-CN" altLang="en-US" dirty="0" smtClean="0"/>
              <a:t>系统有</a:t>
            </a:r>
            <a:r>
              <a:rPr lang="en-US" altLang="zh-CN" dirty="0" smtClean="0"/>
              <a:t>SONOS</a:t>
            </a:r>
            <a:r>
              <a:rPr lang="zh-CN" altLang="en-US" dirty="0" smtClean="0"/>
              <a:t>、苹果的</a:t>
            </a:r>
            <a:r>
              <a:rPr lang="en-US" altLang="zh-CN" dirty="0" smtClean="0"/>
              <a:t>Airplay</a:t>
            </a:r>
            <a:r>
              <a:rPr lang="zh-CN" altLang="en-US" dirty="0" smtClean="0"/>
              <a:t>、</a:t>
            </a:r>
            <a:r>
              <a:rPr lang="en-GB" altLang="zh-CN" dirty="0"/>
              <a:t> </a:t>
            </a:r>
            <a:r>
              <a:rPr lang="zh-CN" altLang="en-US" dirty="0" smtClean="0"/>
              <a:t>飞利浦</a:t>
            </a:r>
            <a:r>
              <a:rPr lang="en-GB" altLang="zh-CN" dirty="0" smtClean="0"/>
              <a:t> </a:t>
            </a:r>
            <a:r>
              <a:rPr lang="zh-CN" altLang="en-US" dirty="0" smtClean="0"/>
              <a:t>的</a:t>
            </a:r>
            <a:r>
              <a:rPr lang="en-GB" altLang="zh-CN" dirty="0" err="1" smtClean="0"/>
              <a:t>Streamium</a:t>
            </a:r>
            <a:r>
              <a:rPr lang="zh-CN" altLang="en-US" dirty="0" smtClean="0"/>
              <a:t>、</a:t>
            </a:r>
            <a:r>
              <a:rPr lang="en-US" altLang="zh-CN" dirty="0"/>
              <a:t> </a:t>
            </a:r>
            <a:r>
              <a:rPr lang="zh-CN" altLang="en-US" dirty="0" smtClean="0"/>
              <a:t>罗技的</a:t>
            </a:r>
            <a:r>
              <a:rPr lang="en-GB" altLang="zh-CN" dirty="0"/>
              <a:t>Squeezebox™ </a:t>
            </a:r>
            <a:r>
              <a:rPr lang="en-GB" altLang="zh-CN" dirty="0" smtClean="0"/>
              <a:t>Touch</a:t>
            </a:r>
            <a:r>
              <a:rPr lang="zh-CN" altLang="en-US" dirty="0" smtClean="0"/>
              <a:t>、</a:t>
            </a:r>
            <a:r>
              <a:rPr lang="en-US" altLang="zh-CN" dirty="0" smtClean="0"/>
              <a:t>Bose</a:t>
            </a:r>
            <a:r>
              <a:rPr lang="zh-CN" altLang="en-US" dirty="0" smtClean="0"/>
              <a:t>的</a:t>
            </a:r>
            <a:r>
              <a:rPr lang="en-US" altLang="zh-CN" dirty="0" smtClean="0"/>
              <a:t>Wave</a:t>
            </a:r>
            <a:r>
              <a:rPr lang="zh-CN" altLang="en-US" dirty="0" smtClean="0"/>
              <a:t>。</a:t>
            </a:r>
            <a:endParaRPr lang="en-US" altLang="zh-CN" dirty="0" smtClean="0"/>
          </a:p>
          <a:p>
            <a:pPr marL="0" indent="0" eaLnBrk="1" fontAlgn="auto" hangingPunct="1">
              <a:spcAft>
                <a:spcPts val="0"/>
              </a:spcAft>
              <a:buFont typeface="Arial" pitchFamily="34" charset="0"/>
              <a:buNone/>
              <a:defRPr/>
            </a:pPr>
            <a:r>
              <a:rPr lang="zh-CN" altLang="en-US" dirty="0" smtClean="0"/>
              <a:t>其他的大公司如</a:t>
            </a:r>
            <a:r>
              <a:rPr lang="en-US" altLang="zh-CN" dirty="0" smtClean="0"/>
              <a:t>Sony</a:t>
            </a:r>
            <a:r>
              <a:rPr lang="zh-CN" altLang="en-US" dirty="0" smtClean="0"/>
              <a:t>、</a:t>
            </a:r>
            <a:r>
              <a:rPr lang="en-US" altLang="zh-CN" dirty="0" smtClean="0"/>
              <a:t>Cisco</a:t>
            </a:r>
            <a:r>
              <a:rPr lang="zh-CN" altLang="en-US" dirty="0" smtClean="0"/>
              <a:t>、</a:t>
            </a:r>
            <a:r>
              <a:rPr lang="en-US" altLang="zh-CN" dirty="0" err="1" smtClean="0"/>
              <a:t>Russound</a:t>
            </a:r>
            <a:r>
              <a:rPr lang="zh-CN" altLang="en-US" dirty="0" smtClean="0"/>
              <a:t>、</a:t>
            </a:r>
            <a:r>
              <a:rPr lang="en-US" altLang="zh-CN" dirty="0" err="1" smtClean="0"/>
              <a:t>Nuvo</a:t>
            </a:r>
            <a:r>
              <a:rPr lang="zh-CN" altLang="en-US" dirty="0" smtClean="0"/>
              <a:t>也都在开发类似的系统。</a:t>
            </a:r>
            <a:endParaRPr lang="en-US" altLang="zh-CN" dirty="0" smtClean="0"/>
          </a:p>
          <a:p>
            <a:pPr marL="0" indent="0" eaLnBrk="1" fontAlgn="auto" hangingPunct="1">
              <a:spcAft>
                <a:spcPts val="0"/>
              </a:spcAft>
              <a:buFont typeface="Arial" pitchFamily="34" charset="0"/>
              <a:buNone/>
              <a:defRPr/>
            </a:pPr>
            <a:r>
              <a:rPr lang="zh-CN" altLang="en-US" dirty="0" smtClean="0"/>
              <a:t>因为这样的系统将是未来音频（包括视频）的趋势，市场空间巨大。仅</a:t>
            </a:r>
            <a:r>
              <a:rPr lang="en-US" altLang="zh-CN" dirty="0" smtClean="0"/>
              <a:t>SONOS</a:t>
            </a:r>
            <a:r>
              <a:rPr lang="zh-CN" altLang="en-US" dirty="0" smtClean="0"/>
              <a:t>在</a:t>
            </a:r>
            <a:r>
              <a:rPr lang="en-US" altLang="zh-CN" dirty="0" smtClean="0"/>
              <a:t>2011</a:t>
            </a:r>
            <a:r>
              <a:rPr lang="zh-CN" altLang="en-US" dirty="0" smtClean="0"/>
              <a:t>年的销售额就将达到</a:t>
            </a:r>
            <a:r>
              <a:rPr lang="zh-CN" altLang="en-US" dirty="0"/>
              <a:t>三</a:t>
            </a:r>
            <a:r>
              <a:rPr lang="zh-CN" altLang="en-US" dirty="0" smtClean="0"/>
              <a:t>亿五千万美金！</a:t>
            </a:r>
            <a:r>
              <a:rPr lang="en-US" altLang="zh-CN" dirty="0" smtClean="0"/>
              <a:t>Airplay </a:t>
            </a:r>
            <a:r>
              <a:rPr lang="zh-CN" altLang="en-US" dirty="0" smtClean="0"/>
              <a:t>为代表的技术在接下来的</a:t>
            </a:r>
            <a:r>
              <a:rPr lang="en-US" altLang="zh-CN" dirty="0" smtClean="0"/>
              <a:t>3-5</a:t>
            </a:r>
            <a:r>
              <a:rPr lang="zh-CN" altLang="en-US" dirty="0" smtClean="0"/>
              <a:t>年内必将带动一个数十亿美金的市场</a:t>
            </a:r>
            <a:endParaRPr lang="en-US" altLang="zh-CN" dirty="0" smtClean="0"/>
          </a:p>
          <a:p>
            <a:pPr marL="0" indent="0" eaLnBrk="1" fontAlgn="auto" hangingPunct="1">
              <a:spcAft>
                <a:spcPts val="0"/>
              </a:spcAft>
              <a:buFont typeface="Arial" pitchFamily="34" charset="0"/>
              <a:buNone/>
              <a:defRPr/>
            </a:pP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2" descr="iHome iA5 Clock Radio for iPhone">
            <a:hlinkClick r:id="rId2"/>
          </p:cNvPr>
          <p:cNvPicPr>
            <a:picLocks noChangeAspect="1" noChangeArrowheads="1"/>
          </p:cNvPicPr>
          <p:nvPr/>
        </p:nvPicPr>
        <p:blipFill>
          <a:blip r:embed="rId3"/>
          <a:srcRect/>
          <a:stretch>
            <a:fillRect/>
          </a:stretch>
        </p:blipFill>
        <p:spPr bwMode="auto">
          <a:xfrm>
            <a:off x="2124075" y="4149725"/>
            <a:ext cx="1152525" cy="1152525"/>
          </a:xfrm>
          <a:prstGeom prst="rect">
            <a:avLst/>
          </a:prstGeom>
          <a:noFill/>
          <a:ln w="9525">
            <a:noFill/>
            <a:miter lim="800000"/>
            <a:headEnd/>
            <a:tailEnd/>
          </a:ln>
        </p:spPr>
      </p:pic>
      <p:pic>
        <p:nvPicPr>
          <p:cNvPr id="16386" name="Picture 24" descr="OP3 Jupiter">
            <a:hlinkClick r:id="rId4" tooltip="OP3 Jupiter"/>
          </p:cNvPr>
          <p:cNvPicPr>
            <a:picLocks noChangeAspect="1" noChangeArrowheads="1"/>
          </p:cNvPicPr>
          <p:nvPr/>
        </p:nvPicPr>
        <p:blipFill>
          <a:blip r:embed="rId5"/>
          <a:srcRect/>
          <a:stretch>
            <a:fillRect/>
          </a:stretch>
        </p:blipFill>
        <p:spPr bwMode="auto">
          <a:xfrm>
            <a:off x="5724525" y="1917700"/>
            <a:ext cx="1152525" cy="922338"/>
          </a:xfrm>
          <a:prstGeom prst="rect">
            <a:avLst/>
          </a:prstGeom>
          <a:noFill/>
          <a:ln w="9525">
            <a:noFill/>
            <a:miter lim="800000"/>
            <a:headEnd/>
            <a:tailEnd/>
          </a:ln>
        </p:spPr>
      </p:pic>
      <p:sp>
        <p:nvSpPr>
          <p:cNvPr id="16387" name="Oval 25"/>
          <p:cNvSpPr>
            <a:spLocks noChangeArrowheads="1"/>
          </p:cNvSpPr>
          <p:nvPr/>
        </p:nvSpPr>
        <p:spPr bwMode="auto">
          <a:xfrm>
            <a:off x="2411413" y="1989138"/>
            <a:ext cx="5040312" cy="3744912"/>
          </a:xfrm>
          <a:prstGeom prst="ellipse">
            <a:avLst/>
          </a:prstGeom>
          <a:noFill/>
          <a:ln w="12700">
            <a:solidFill>
              <a:schemeClr val="tx1"/>
            </a:solidFill>
            <a:prstDash val="dash"/>
            <a:round/>
            <a:headEnd type="none" w="sm" len="sm"/>
            <a:tailEnd type="none" w="sm" len="sm"/>
          </a:ln>
        </p:spPr>
        <p:txBody>
          <a:bodyPr wrap="none" anchor="ctr"/>
          <a:lstStyle/>
          <a:p>
            <a:pPr algn="ctr"/>
            <a:endParaRPr lang="zh-CN" altLang="zh-CN">
              <a:latin typeface="Calibri" pitchFamily="34" charset="0"/>
            </a:endParaRPr>
          </a:p>
        </p:txBody>
      </p:sp>
      <p:sp>
        <p:nvSpPr>
          <p:cNvPr id="16388" name="Oval 26"/>
          <p:cNvSpPr>
            <a:spLocks noChangeArrowheads="1"/>
          </p:cNvSpPr>
          <p:nvPr/>
        </p:nvSpPr>
        <p:spPr bwMode="auto">
          <a:xfrm>
            <a:off x="5724525" y="1846263"/>
            <a:ext cx="1223963" cy="1223962"/>
          </a:xfrm>
          <a:prstGeom prst="ellipse">
            <a:avLst/>
          </a:prstGeom>
          <a:noFill/>
          <a:ln w="12700">
            <a:solidFill>
              <a:schemeClr val="tx1"/>
            </a:solidFill>
            <a:round/>
            <a:headEnd type="none" w="sm" len="sm"/>
            <a:tailEnd type="none" w="sm" len="sm"/>
          </a:ln>
        </p:spPr>
        <p:txBody>
          <a:bodyPr wrap="none" anchor="ctr"/>
          <a:lstStyle/>
          <a:p>
            <a:pPr algn="ctr"/>
            <a:endParaRPr lang="zh-CN" altLang="zh-CN">
              <a:latin typeface="Calibri" pitchFamily="34" charset="0"/>
            </a:endParaRPr>
          </a:p>
        </p:txBody>
      </p:sp>
      <p:sp>
        <p:nvSpPr>
          <p:cNvPr id="16389" name="Oval 30"/>
          <p:cNvSpPr>
            <a:spLocks noChangeArrowheads="1"/>
          </p:cNvSpPr>
          <p:nvPr/>
        </p:nvSpPr>
        <p:spPr bwMode="auto">
          <a:xfrm>
            <a:off x="6804025" y="3070225"/>
            <a:ext cx="1223963" cy="1223963"/>
          </a:xfrm>
          <a:prstGeom prst="ellipse">
            <a:avLst/>
          </a:prstGeom>
          <a:noFill/>
          <a:ln w="12700">
            <a:solidFill>
              <a:schemeClr val="tx1"/>
            </a:solidFill>
            <a:round/>
            <a:headEnd type="none" w="sm" len="sm"/>
            <a:tailEnd type="none" w="sm" len="sm"/>
          </a:ln>
        </p:spPr>
        <p:txBody>
          <a:bodyPr wrap="none" anchor="ctr"/>
          <a:lstStyle/>
          <a:p>
            <a:pPr algn="ctr"/>
            <a:endParaRPr lang="zh-CN" altLang="zh-CN">
              <a:latin typeface="Calibri" pitchFamily="34" charset="0"/>
            </a:endParaRPr>
          </a:p>
        </p:txBody>
      </p:sp>
      <p:sp>
        <p:nvSpPr>
          <p:cNvPr id="16390" name="Rectangle 31"/>
          <p:cNvSpPr>
            <a:spLocks noChangeArrowheads="1"/>
          </p:cNvSpPr>
          <p:nvPr/>
        </p:nvSpPr>
        <p:spPr bwMode="auto">
          <a:xfrm>
            <a:off x="4427538" y="1628775"/>
            <a:ext cx="863600" cy="360363"/>
          </a:xfrm>
          <a:prstGeom prst="rect">
            <a:avLst/>
          </a:prstGeom>
          <a:noFill/>
          <a:ln w="9525">
            <a:noFill/>
            <a:miter lim="800000"/>
            <a:headEnd/>
            <a:tailEnd/>
          </a:ln>
        </p:spPr>
        <p:txBody>
          <a:bodyPr/>
          <a:lstStyle/>
          <a:p>
            <a:pPr marL="342900" indent="-342900">
              <a:spcBef>
                <a:spcPct val="20000"/>
              </a:spcBef>
            </a:pPr>
            <a:r>
              <a:rPr lang="en-US" altLang="zh-CN" sz="1600">
                <a:latin typeface="Calibri" pitchFamily="34" charset="0"/>
              </a:rPr>
              <a:t>Wi-Fi</a:t>
            </a:r>
          </a:p>
          <a:p>
            <a:pPr marL="342900" indent="-342900">
              <a:spcBef>
                <a:spcPct val="20000"/>
              </a:spcBef>
              <a:buFontTx/>
              <a:buChar char="•"/>
            </a:pPr>
            <a:endParaRPr lang="en-US" altLang="zh-CN" sz="1600">
              <a:latin typeface="Calibri" pitchFamily="34" charset="0"/>
            </a:endParaRPr>
          </a:p>
        </p:txBody>
      </p:sp>
      <p:pic>
        <p:nvPicPr>
          <p:cNvPr id="16391" name="Picture 33" descr="aigo-e825"/>
          <p:cNvPicPr>
            <a:picLocks noChangeAspect="1" noChangeArrowheads="1"/>
          </p:cNvPicPr>
          <p:nvPr/>
        </p:nvPicPr>
        <p:blipFill>
          <a:blip r:embed="rId6"/>
          <a:srcRect/>
          <a:stretch>
            <a:fillRect/>
          </a:stretch>
        </p:blipFill>
        <p:spPr bwMode="auto">
          <a:xfrm>
            <a:off x="3563938" y="4078288"/>
            <a:ext cx="503237" cy="503237"/>
          </a:xfrm>
          <a:prstGeom prst="rect">
            <a:avLst/>
          </a:prstGeom>
          <a:noFill/>
          <a:ln w="9525">
            <a:noFill/>
            <a:miter lim="800000"/>
            <a:headEnd/>
            <a:tailEnd/>
          </a:ln>
        </p:spPr>
      </p:pic>
      <p:sp>
        <p:nvSpPr>
          <p:cNvPr id="16392" name="Oval 34"/>
          <p:cNvSpPr>
            <a:spLocks noChangeArrowheads="1"/>
          </p:cNvSpPr>
          <p:nvPr/>
        </p:nvSpPr>
        <p:spPr bwMode="auto">
          <a:xfrm>
            <a:off x="6156325" y="4581525"/>
            <a:ext cx="1296988" cy="1223963"/>
          </a:xfrm>
          <a:prstGeom prst="ellipse">
            <a:avLst/>
          </a:prstGeom>
          <a:noFill/>
          <a:ln w="12700">
            <a:solidFill>
              <a:schemeClr val="tx1"/>
            </a:solidFill>
            <a:round/>
            <a:headEnd type="none" w="sm" len="sm"/>
            <a:tailEnd type="none" w="sm" len="sm"/>
          </a:ln>
        </p:spPr>
        <p:txBody>
          <a:bodyPr wrap="none" anchor="ctr"/>
          <a:lstStyle/>
          <a:p>
            <a:pPr algn="ctr"/>
            <a:endParaRPr lang="zh-CN" altLang="zh-CN">
              <a:latin typeface="Calibri" pitchFamily="34" charset="0"/>
            </a:endParaRPr>
          </a:p>
        </p:txBody>
      </p:sp>
      <p:sp>
        <p:nvSpPr>
          <p:cNvPr id="16393" name="Rectangle 35"/>
          <p:cNvSpPr>
            <a:spLocks noChangeArrowheads="1"/>
          </p:cNvSpPr>
          <p:nvPr/>
        </p:nvSpPr>
        <p:spPr bwMode="auto">
          <a:xfrm>
            <a:off x="4191000" y="4302125"/>
            <a:ext cx="1368425" cy="288925"/>
          </a:xfrm>
          <a:prstGeom prst="rect">
            <a:avLst/>
          </a:prstGeom>
          <a:noFill/>
          <a:ln w="9525">
            <a:noFill/>
            <a:miter lim="800000"/>
            <a:headEnd/>
            <a:tailEnd/>
          </a:ln>
        </p:spPr>
        <p:txBody>
          <a:bodyPr/>
          <a:lstStyle/>
          <a:p>
            <a:pPr marL="342900" indent="-342900">
              <a:spcBef>
                <a:spcPct val="20000"/>
              </a:spcBef>
            </a:pPr>
            <a:r>
              <a:rPr lang="zh-CN" altLang="en-US" sz="1400">
                <a:latin typeface="Calibri" pitchFamily="34" charset="0"/>
              </a:rPr>
              <a:t>遥控器</a:t>
            </a:r>
            <a:endParaRPr lang="en-US" altLang="zh-CN" sz="1400">
              <a:latin typeface="Calibri" pitchFamily="34" charset="0"/>
            </a:endParaRPr>
          </a:p>
          <a:p>
            <a:pPr marL="342900" indent="-342900">
              <a:spcBef>
                <a:spcPct val="20000"/>
              </a:spcBef>
              <a:buFontTx/>
              <a:buChar char="•"/>
            </a:pPr>
            <a:endParaRPr lang="en-US" altLang="zh-CN" sz="1400">
              <a:latin typeface="Calibri" pitchFamily="34" charset="0"/>
            </a:endParaRPr>
          </a:p>
        </p:txBody>
      </p:sp>
      <p:pic>
        <p:nvPicPr>
          <p:cNvPr id="16394" name="Picture 36" descr="iphone-3g-4"/>
          <p:cNvPicPr>
            <a:picLocks noChangeAspect="1" noChangeArrowheads="1"/>
          </p:cNvPicPr>
          <p:nvPr/>
        </p:nvPicPr>
        <p:blipFill>
          <a:blip r:embed="rId7"/>
          <a:srcRect/>
          <a:stretch>
            <a:fillRect/>
          </a:stretch>
        </p:blipFill>
        <p:spPr bwMode="auto">
          <a:xfrm>
            <a:off x="4787900" y="2854325"/>
            <a:ext cx="342900" cy="503238"/>
          </a:xfrm>
          <a:prstGeom prst="rect">
            <a:avLst/>
          </a:prstGeom>
          <a:noFill/>
          <a:ln w="9525">
            <a:noFill/>
            <a:miter lim="800000"/>
            <a:headEnd/>
            <a:tailEnd/>
          </a:ln>
        </p:spPr>
      </p:pic>
      <p:pic>
        <p:nvPicPr>
          <p:cNvPr id="16395" name="Picture 38" descr="275_G_12753243458370"/>
          <p:cNvPicPr>
            <a:picLocks noChangeAspect="1" noChangeArrowheads="1"/>
          </p:cNvPicPr>
          <p:nvPr/>
        </p:nvPicPr>
        <p:blipFill>
          <a:blip r:embed="rId8"/>
          <a:srcRect/>
          <a:stretch>
            <a:fillRect/>
          </a:stretch>
        </p:blipFill>
        <p:spPr bwMode="auto">
          <a:xfrm>
            <a:off x="6300788" y="4725988"/>
            <a:ext cx="863600" cy="863600"/>
          </a:xfrm>
          <a:prstGeom prst="rect">
            <a:avLst/>
          </a:prstGeom>
          <a:noFill/>
          <a:ln w="9525">
            <a:noFill/>
            <a:miter lim="800000"/>
            <a:headEnd/>
            <a:tailEnd/>
          </a:ln>
        </p:spPr>
      </p:pic>
      <p:pic>
        <p:nvPicPr>
          <p:cNvPr id="16396" name="Picture 40" descr="1288753746989"/>
          <p:cNvPicPr>
            <a:picLocks noChangeAspect="1" noChangeArrowheads="1"/>
          </p:cNvPicPr>
          <p:nvPr/>
        </p:nvPicPr>
        <p:blipFill>
          <a:blip r:embed="rId9"/>
          <a:srcRect/>
          <a:stretch>
            <a:fillRect/>
          </a:stretch>
        </p:blipFill>
        <p:spPr bwMode="auto">
          <a:xfrm>
            <a:off x="5724525" y="4078288"/>
            <a:ext cx="504825" cy="487362"/>
          </a:xfrm>
          <a:prstGeom prst="rect">
            <a:avLst/>
          </a:prstGeom>
          <a:noFill/>
          <a:ln w="9525">
            <a:noFill/>
            <a:miter lim="800000"/>
            <a:headEnd/>
            <a:tailEnd/>
          </a:ln>
        </p:spPr>
      </p:pic>
      <p:sp>
        <p:nvSpPr>
          <p:cNvPr id="16397" name="Line 42"/>
          <p:cNvSpPr>
            <a:spLocks noChangeShapeType="1"/>
          </p:cNvSpPr>
          <p:nvPr/>
        </p:nvSpPr>
        <p:spPr bwMode="auto">
          <a:xfrm flipH="1" flipV="1">
            <a:off x="3708400" y="2709863"/>
            <a:ext cx="719138" cy="360362"/>
          </a:xfrm>
          <a:prstGeom prst="line">
            <a:avLst/>
          </a:prstGeom>
          <a:noFill/>
          <a:ln w="38100">
            <a:solidFill>
              <a:schemeClr val="tx1"/>
            </a:solidFill>
            <a:round/>
            <a:headEnd type="none" w="sm" len="sm"/>
            <a:tailEnd type="triangle" w="sm" len="sm"/>
          </a:ln>
        </p:spPr>
        <p:txBody>
          <a:bodyPr wrap="none"/>
          <a:lstStyle/>
          <a:p>
            <a:endParaRPr lang="zh-CN" altLang="en-US"/>
          </a:p>
        </p:txBody>
      </p:sp>
      <p:pic>
        <p:nvPicPr>
          <p:cNvPr id="16398" name="Picture 43" descr="275_G_12753243458370"/>
          <p:cNvPicPr>
            <a:picLocks noChangeAspect="1" noChangeArrowheads="1"/>
          </p:cNvPicPr>
          <p:nvPr/>
        </p:nvPicPr>
        <p:blipFill>
          <a:blip r:embed="rId10"/>
          <a:srcRect/>
          <a:stretch>
            <a:fillRect/>
          </a:stretch>
        </p:blipFill>
        <p:spPr bwMode="auto">
          <a:xfrm>
            <a:off x="5724525" y="3286125"/>
            <a:ext cx="431800" cy="431800"/>
          </a:xfrm>
          <a:prstGeom prst="rect">
            <a:avLst/>
          </a:prstGeom>
          <a:noFill/>
          <a:ln w="9525">
            <a:noFill/>
            <a:miter lim="800000"/>
            <a:headEnd/>
            <a:tailEnd/>
          </a:ln>
        </p:spPr>
      </p:pic>
      <p:sp>
        <p:nvSpPr>
          <p:cNvPr id="16399" name="Oval 44"/>
          <p:cNvSpPr>
            <a:spLocks noChangeArrowheads="1"/>
          </p:cNvSpPr>
          <p:nvPr/>
        </p:nvSpPr>
        <p:spPr bwMode="auto">
          <a:xfrm>
            <a:off x="3635375" y="2997200"/>
            <a:ext cx="2449513" cy="1944688"/>
          </a:xfrm>
          <a:prstGeom prst="ellipse">
            <a:avLst/>
          </a:prstGeom>
          <a:noFill/>
          <a:ln w="12700">
            <a:solidFill>
              <a:schemeClr val="tx1"/>
            </a:solidFill>
            <a:prstDash val="dash"/>
            <a:round/>
            <a:headEnd type="none" w="sm" len="sm"/>
            <a:tailEnd type="none" w="sm" len="sm"/>
          </a:ln>
        </p:spPr>
        <p:txBody>
          <a:bodyPr wrap="none" anchor="ctr"/>
          <a:lstStyle/>
          <a:p>
            <a:pPr algn="ctr"/>
            <a:endParaRPr lang="zh-CN" altLang="zh-CN">
              <a:latin typeface="Calibri" pitchFamily="34" charset="0"/>
            </a:endParaRPr>
          </a:p>
        </p:txBody>
      </p:sp>
      <p:sp>
        <p:nvSpPr>
          <p:cNvPr id="16400" name="Line 45"/>
          <p:cNvSpPr>
            <a:spLocks noChangeShapeType="1"/>
          </p:cNvSpPr>
          <p:nvPr/>
        </p:nvSpPr>
        <p:spPr bwMode="auto">
          <a:xfrm flipH="1">
            <a:off x="3348038" y="4870450"/>
            <a:ext cx="719137" cy="71438"/>
          </a:xfrm>
          <a:prstGeom prst="line">
            <a:avLst/>
          </a:prstGeom>
          <a:noFill/>
          <a:ln w="38100">
            <a:solidFill>
              <a:schemeClr val="tx1"/>
            </a:solidFill>
            <a:round/>
            <a:headEnd type="none" w="sm" len="sm"/>
            <a:tailEnd type="triangle" w="sm" len="sm"/>
          </a:ln>
        </p:spPr>
        <p:txBody>
          <a:bodyPr wrap="none"/>
          <a:lstStyle/>
          <a:p>
            <a:endParaRPr lang="zh-CN" altLang="en-US"/>
          </a:p>
        </p:txBody>
      </p:sp>
      <p:sp>
        <p:nvSpPr>
          <p:cNvPr id="16401" name="Line 46"/>
          <p:cNvSpPr>
            <a:spLocks noChangeShapeType="1"/>
          </p:cNvSpPr>
          <p:nvPr/>
        </p:nvSpPr>
        <p:spPr bwMode="auto">
          <a:xfrm flipH="1" flipV="1">
            <a:off x="2916238" y="3933825"/>
            <a:ext cx="719137" cy="0"/>
          </a:xfrm>
          <a:prstGeom prst="line">
            <a:avLst/>
          </a:prstGeom>
          <a:noFill/>
          <a:ln w="38100">
            <a:solidFill>
              <a:schemeClr val="tx1"/>
            </a:solidFill>
            <a:round/>
            <a:headEnd type="none" w="sm" len="sm"/>
            <a:tailEnd type="triangle" w="sm" len="sm"/>
          </a:ln>
        </p:spPr>
        <p:txBody>
          <a:bodyPr wrap="none"/>
          <a:lstStyle/>
          <a:p>
            <a:endParaRPr lang="zh-CN" altLang="en-US"/>
          </a:p>
        </p:txBody>
      </p:sp>
      <p:sp>
        <p:nvSpPr>
          <p:cNvPr id="16402" name="Line 47"/>
          <p:cNvSpPr>
            <a:spLocks noChangeShapeType="1"/>
          </p:cNvSpPr>
          <p:nvPr/>
        </p:nvSpPr>
        <p:spPr bwMode="auto">
          <a:xfrm flipH="1">
            <a:off x="6300788" y="3933825"/>
            <a:ext cx="503237" cy="0"/>
          </a:xfrm>
          <a:prstGeom prst="line">
            <a:avLst/>
          </a:prstGeom>
          <a:noFill/>
          <a:ln w="38100">
            <a:solidFill>
              <a:schemeClr val="tx1"/>
            </a:solidFill>
            <a:round/>
            <a:headEnd type="none" w="sm" len="sm"/>
            <a:tailEnd type="triangle" w="sm" len="sm"/>
          </a:ln>
        </p:spPr>
        <p:txBody>
          <a:bodyPr wrap="none"/>
          <a:lstStyle/>
          <a:p>
            <a:endParaRPr lang="zh-CN" altLang="en-US"/>
          </a:p>
        </p:txBody>
      </p:sp>
      <p:sp>
        <p:nvSpPr>
          <p:cNvPr id="16403" name="Line 48"/>
          <p:cNvSpPr>
            <a:spLocks noChangeShapeType="1"/>
          </p:cNvSpPr>
          <p:nvPr/>
        </p:nvSpPr>
        <p:spPr bwMode="auto">
          <a:xfrm flipH="1" flipV="1">
            <a:off x="5795963" y="4725988"/>
            <a:ext cx="360362" cy="287337"/>
          </a:xfrm>
          <a:prstGeom prst="line">
            <a:avLst/>
          </a:prstGeom>
          <a:noFill/>
          <a:ln w="38100">
            <a:solidFill>
              <a:schemeClr val="tx1"/>
            </a:solidFill>
            <a:round/>
            <a:headEnd type="none" w="sm" len="sm"/>
            <a:tailEnd type="triangle" w="sm" len="sm"/>
          </a:ln>
        </p:spPr>
        <p:txBody>
          <a:bodyPr wrap="none"/>
          <a:lstStyle/>
          <a:p>
            <a:endParaRPr lang="zh-CN" altLang="en-US"/>
          </a:p>
        </p:txBody>
      </p:sp>
      <p:sp>
        <p:nvSpPr>
          <p:cNvPr id="16404" name="Line 49"/>
          <p:cNvSpPr>
            <a:spLocks noChangeShapeType="1"/>
          </p:cNvSpPr>
          <p:nvPr/>
        </p:nvSpPr>
        <p:spPr bwMode="auto">
          <a:xfrm flipH="1">
            <a:off x="5435600" y="2781300"/>
            <a:ext cx="287338" cy="360363"/>
          </a:xfrm>
          <a:prstGeom prst="line">
            <a:avLst/>
          </a:prstGeom>
          <a:noFill/>
          <a:ln w="38100">
            <a:solidFill>
              <a:schemeClr val="tx1"/>
            </a:solidFill>
            <a:round/>
            <a:headEnd type="none" w="sm" len="sm"/>
            <a:tailEnd type="triangle" w="sm" len="sm"/>
          </a:ln>
        </p:spPr>
        <p:txBody>
          <a:bodyPr wrap="none"/>
          <a:lstStyle/>
          <a:p>
            <a:endParaRPr lang="zh-CN" altLang="en-US"/>
          </a:p>
        </p:txBody>
      </p:sp>
      <p:pic>
        <p:nvPicPr>
          <p:cNvPr id="16405" name="Picture 50" descr="OP3 Jupiter">
            <a:hlinkClick r:id="rId4" tooltip="OP3 Jupiter"/>
          </p:cNvPr>
          <p:cNvPicPr>
            <a:picLocks noChangeAspect="1" noChangeArrowheads="1"/>
          </p:cNvPicPr>
          <p:nvPr/>
        </p:nvPicPr>
        <p:blipFill>
          <a:blip r:embed="rId11"/>
          <a:srcRect/>
          <a:stretch>
            <a:fillRect/>
          </a:stretch>
        </p:blipFill>
        <p:spPr bwMode="auto">
          <a:xfrm>
            <a:off x="3635375" y="3141663"/>
            <a:ext cx="576263" cy="461962"/>
          </a:xfrm>
          <a:prstGeom prst="rect">
            <a:avLst/>
          </a:prstGeom>
          <a:noFill/>
          <a:ln w="9525">
            <a:noFill/>
            <a:miter lim="800000"/>
            <a:headEnd/>
            <a:tailEnd/>
          </a:ln>
        </p:spPr>
      </p:pic>
      <p:sp>
        <p:nvSpPr>
          <p:cNvPr id="16406" name="Rectangle 51"/>
          <p:cNvSpPr>
            <a:spLocks noChangeArrowheads="1"/>
          </p:cNvSpPr>
          <p:nvPr/>
        </p:nvSpPr>
        <p:spPr bwMode="auto">
          <a:xfrm>
            <a:off x="7740650" y="3933825"/>
            <a:ext cx="1295400" cy="360363"/>
          </a:xfrm>
          <a:prstGeom prst="rect">
            <a:avLst/>
          </a:prstGeom>
          <a:noFill/>
          <a:ln w="9525">
            <a:noFill/>
            <a:miter lim="800000"/>
            <a:headEnd/>
            <a:tailEnd/>
          </a:ln>
        </p:spPr>
        <p:txBody>
          <a:bodyPr/>
          <a:lstStyle/>
          <a:p>
            <a:pPr marL="342900" indent="-342900">
              <a:spcBef>
                <a:spcPct val="20000"/>
              </a:spcBef>
              <a:buFontTx/>
              <a:buChar char="•"/>
            </a:pPr>
            <a:r>
              <a:rPr lang="zh-CN" altLang="en-US">
                <a:latin typeface="Calibri" pitchFamily="34" charset="0"/>
              </a:rPr>
              <a:t>音乐源</a:t>
            </a:r>
            <a:endParaRPr lang="en-US" altLang="zh-CN">
              <a:latin typeface="Calibri" pitchFamily="34" charset="0"/>
            </a:endParaRPr>
          </a:p>
        </p:txBody>
      </p:sp>
      <p:sp>
        <p:nvSpPr>
          <p:cNvPr id="16407" name="Rectangle 52"/>
          <p:cNvSpPr>
            <a:spLocks noChangeArrowheads="1"/>
          </p:cNvSpPr>
          <p:nvPr/>
        </p:nvSpPr>
        <p:spPr bwMode="auto">
          <a:xfrm>
            <a:off x="457200" y="4005263"/>
            <a:ext cx="1306513" cy="288925"/>
          </a:xfrm>
          <a:prstGeom prst="rect">
            <a:avLst/>
          </a:prstGeom>
          <a:noFill/>
          <a:ln w="9525">
            <a:noFill/>
            <a:miter lim="800000"/>
            <a:headEnd/>
            <a:tailEnd/>
          </a:ln>
        </p:spPr>
        <p:txBody>
          <a:bodyPr/>
          <a:lstStyle/>
          <a:p>
            <a:pPr marL="342900" indent="-342900">
              <a:spcBef>
                <a:spcPct val="20000"/>
              </a:spcBef>
            </a:pPr>
            <a:r>
              <a:rPr lang="zh-CN" altLang="en-US">
                <a:latin typeface="Calibri" pitchFamily="34" charset="0"/>
              </a:rPr>
              <a:t>音频设备</a:t>
            </a:r>
            <a:endParaRPr lang="en-US" altLang="zh-CN">
              <a:latin typeface="Calibri" pitchFamily="34" charset="0"/>
            </a:endParaRPr>
          </a:p>
          <a:p>
            <a:pPr marL="342900" indent="-342900">
              <a:spcBef>
                <a:spcPct val="20000"/>
              </a:spcBef>
              <a:buFontTx/>
              <a:buChar char="•"/>
            </a:pPr>
            <a:endParaRPr lang="en-US" altLang="zh-CN">
              <a:latin typeface="Calibri" pitchFamily="34" charset="0"/>
            </a:endParaRPr>
          </a:p>
        </p:txBody>
      </p:sp>
      <p:sp>
        <p:nvSpPr>
          <p:cNvPr id="16408" name="Rectangle 53"/>
          <p:cNvSpPr>
            <a:spLocks noChangeArrowheads="1"/>
          </p:cNvSpPr>
          <p:nvPr/>
        </p:nvSpPr>
        <p:spPr bwMode="auto">
          <a:xfrm rot="-263923">
            <a:off x="5289550" y="4503738"/>
            <a:ext cx="1439863" cy="358775"/>
          </a:xfrm>
          <a:prstGeom prst="rect">
            <a:avLst/>
          </a:prstGeom>
          <a:noFill/>
          <a:ln w="9525">
            <a:noFill/>
            <a:miter lim="800000"/>
            <a:headEnd/>
            <a:tailEnd/>
          </a:ln>
        </p:spPr>
        <p:txBody>
          <a:bodyPr/>
          <a:lstStyle/>
          <a:p>
            <a:pPr marL="342900" indent="-342900">
              <a:spcBef>
                <a:spcPct val="20000"/>
              </a:spcBef>
            </a:pPr>
            <a:r>
              <a:rPr lang="zh-CN" altLang="en-US" sz="1200">
                <a:latin typeface="Calibri" pitchFamily="34" charset="0"/>
              </a:rPr>
              <a:t>安卓设备</a:t>
            </a:r>
            <a:endParaRPr lang="en-US" altLang="zh-CN" sz="1200">
              <a:latin typeface="Calibri" pitchFamily="34" charset="0"/>
            </a:endParaRPr>
          </a:p>
          <a:p>
            <a:pPr marL="342900" indent="-342900">
              <a:spcBef>
                <a:spcPct val="20000"/>
              </a:spcBef>
            </a:pPr>
            <a:endParaRPr lang="en-US" altLang="zh-CN" sz="1200">
              <a:latin typeface="Calibri" pitchFamily="34" charset="0"/>
            </a:endParaRPr>
          </a:p>
          <a:p>
            <a:pPr marL="342900" indent="-342900">
              <a:spcBef>
                <a:spcPct val="20000"/>
              </a:spcBef>
              <a:buFontTx/>
              <a:buChar char="•"/>
            </a:pPr>
            <a:endParaRPr lang="en-US" altLang="zh-CN" sz="1400">
              <a:latin typeface="Calibri" pitchFamily="34" charset="0"/>
            </a:endParaRPr>
          </a:p>
        </p:txBody>
      </p:sp>
      <p:sp>
        <p:nvSpPr>
          <p:cNvPr id="16409" name="Rectangle 54"/>
          <p:cNvSpPr>
            <a:spLocks noChangeArrowheads="1"/>
          </p:cNvSpPr>
          <p:nvPr/>
        </p:nvSpPr>
        <p:spPr bwMode="auto">
          <a:xfrm>
            <a:off x="3492500" y="4510088"/>
            <a:ext cx="1295400" cy="288925"/>
          </a:xfrm>
          <a:prstGeom prst="rect">
            <a:avLst/>
          </a:prstGeom>
          <a:noFill/>
          <a:ln w="9525">
            <a:noFill/>
            <a:miter lim="800000"/>
            <a:headEnd/>
            <a:tailEnd/>
          </a:ln>
        </p:spPr>
        <p:txBody>
          <a:bodyPr/>
          <a:lstStyle/>
          <a:p>
            <a:pPr marL="342900" indent="-342900">
              <a:spcBef>
                <a:spcPct val="20000"/>
              </a:spcBef>
            </a:pPr>
            <a:r>
              <a:rPr lang="zh-CN" altLang="en-US" sz="1200">
                <a:latin typeface="Calibri" pitchFamily="34" charset="0"/>
              </a:rPr>
              <a:t>控制台</a:t>
            </a:r>
            <a:endParaRPr lang="en-US" altLang="zh-CN" sz="1200">
              <a:latin typeface="Calibri" pitchFamily="34" charset="0"/>
            </a:endParaRPr>
          </a:p>
          <a:p>
            <a:pPr marL="342900" indent="-342900">
              <a:spcBef>
                <a:spcPct val="20000"/>
              </a:spcBef>
            </a:pPr>
            <a:endParaRPr lang="en-US" altLang="zh-CN" sz="1200">
              <a:latin typeface="Calibri" pitchFamily="34" charset="0"/>
            </a:endParaRPr>
          </a:p>
          <a:p>
            <a:pPr marL="342900" indent="-342900">
              <a:spcBef>
                <a:spcPct val="20000"/>
              </a:spcBef>
            </a:pPr>
            <a:endParaRPr lang="en-US" altLang="zh-CN" sz="1200">
              <a:latin typeface="Calibri" pitchFamily="34" charset="0"/>
            </a:endParaRPr>
          </a:p>
          <a:p>
            <a:pPr marL="342900" indent="-342900">
              <a:spcBef>
                <a:spcPct val="20000"/>
              </a:spcBef>
              <a:buFontTx/>
              <a:buChar char="•"/>
            </a:pPr>
            <a:endParaRPr lang="en-US" altLang="zh-CN" sz="1400">
              <a:latin typeface="Calibri" pitchFamily="34" charset="0"/>
            </a:endParaRPr>
          </a:p>
        </p:txBody>
      </p:sp>
      <p:sp>
        <p:nvSpPr>
          <p:cNvPr id="16410" name="Oval 44"/>
          <p:cNvSpPr>
            <a:spLocks noChangeArrowheads="1"/>
          </p:cNvSpPr>
          <p:nvPr/>
        </p:nvSpPr>
        <p:spPr bwMode="auto">
          <a:xfrm>
            <a:off x="4114800" y="3387725"/>
            <a:ext cx="1600200" cy="914400"/>
          </a:xfrm>
          <a:prstGeom prst="ellipse">
            <a:avLst/>
          </a:prstGeom>
          <a:noFill/>
          <a:ln w="12700">
            <a:solidFill>
              <a:schemeClr val="tx1"/>
            </a:solidFill>
            <a:prstDash val="dash"/>
            <a:round/>
            <a:headEnd type="none" w="sm" len="sm"/>
            <a:tailEnd type="none" w="sm" len="sm"/>
          </a:ln>
        </p:spPr>
        <p:txBody>
          <a:bodyPr wrap="none" anchor="ctr"/>
          <a:lstStyle/>
          <a:p>
            <a:pPr algn="ctr"/>
            <a:endParaRPr lang="zh-CN" altLang="zh-CN">
              <a:latin typeface="Calibri" pitchFamily="34" charset="0"/>
            </a:endParaRPr>
          </a:p>
        </p:txBody>
      </p:sp>
      <p:pic>
        <p:nvPicPr>
          <p:cNvPr id="16411" name="Picture 2"/>
          <p:cNvPicPr>
            <a:picLocks noChangeAspect="1" noChangeArrowheads="1"/>
          </p:cNvPicPr>
          <p:nvPr/>
        </p:nvPicPr>
        <p:blipFill>
          <a:blip r:embed="rId12"/>
          <a:srcRect/>
          <a:stretch>
            <a:fillRect/>
          </a:stretch>
        </p:blipFill>
        <p:spPr bwMode="auto">
          <a:xfrm>
            <a:off x="4572000" y="3463925"/>
            <a:ext cx="457200" cy="412750"/>
          </a:xfrm>
          <a:prstGeom prst="rect">
            <a:avLst/>
          </a:prstGeom>
          <a:noFill/>
          <a:ln w="9525">
            <a:noFill/>
            <a:miter lim="800000"/>
            <a:headEnd/>
            <a:tailEnd/>
          </a:ln>
        </p:spPr>
      </p:pic>
      <p:sp>
        <p:nvSpPr>
          <p:cNvPr id="16412" name="Rectangle 35"/>
          <p:cNvSpPr>
            <a:spLocks noChangeArrowheads="1"/>
          </p:cNvSpPr>
          <p:nvPr/>
        </p:nvSpPr>
        <p:spPr bwMode="auto">
          <a:xfrm>
            <a:off x="4267200" y="3921125"/>
            <a:ext cx="1368425" cy="288925"/>
          </a:xfrm>
          <a:prstGeom prst="rect">
            <a:avLst/>
          </a:prstGeom>
          <a:noFill/>
          <a:ln w="9525">
            <a:noFill/>
            <a:miter lim="800000"/>
            <a:headEnd/>
            <a:tailEnd/>
          </a:ln>
        </p:spPr>
        <p:txBody>
          <a:bodyPr/>
          <a:lstStyle/>
          <a:p>
            <a:pPr marL="342900" indent="-342900">
              <a:spcBef>
                <a:spcPct val="20000"/>
              </a:spcBef>
            </a:pPr>
            <a:r>
              <a:rPr lang="zh-CN" altLang="en-US">
                <a:latin typeface="Calibri" pitchFamily="34" charset="0"/>
              </a:rPr>
              <a:t>服务器</a:t>
            </a:r>
            <a:endParaRPr lang="en-US" altLang="zh-CN">
              <a:latin typeface="Calibri" pitchFamily="34" charset="0"/>
            </a:endParaRPr>
          </a:p>
          <a:p>
            <a:pPr marL="342900" indent="-342900">
              <a:spcBef>
                <a:spcPct val="20000"/>
              </a:spcBef>
            </a:pPr>
            <a:endParaRPr lang="en-US" altLang="zh-CN" sz="1400">
              <a:latin typeface="Calibri" pitchFamily="34" charset="0"/>
            </a:endParaRPr>
          </a:p>
          <a:p>
            <a:pPr marL="342900" indent="-342900">
              <a:spcBef>
                <a:spcPct val="20000"/>
              </a:spcBef>
              <a:buFontTx/>
              <a:buChar char="•"/>
            </a:pPr>
            <a:endParaRPr lang="en-US" altLang="zh-CN" sz="1400">
              <a:latin typeface="Calibri" pitchFamily="34" charset="0"/>
            </a:endParaRPr>
          </a:p>
        </p:txBody>
      </p:sp>
      <p:pic>
        <p:nvPicPr>
          <p:cNvPr id="16413" name="Picture 2"/>
          <p:cNvPicPr>
            <a:picLocks noChangeAspect="1" noChangeArrowheads="1"/>
          </p:cNvPicPr>
          <p:nvPr/>
        </p:nvPicPr>
        <p:blipFill>
          <a:blip r:embed="rId13"/>
          <a:srcRect/>
          <a:stretch>
            <a:fillRect/>
          </a:stretch>
        </p:blipFill>
        <p:spPr bwMode="auto">
          <a:xfrm>
            <a:off x="1214438" y="3221038"/>
            <a:ext cx="1692275" cy="814387"/>
          </a:xfrm>
          <a:prstGeom prst="rect">
            <a:avLst/>
          </a:prstGeom>
          <a:noFill/>
          <a:ln w="9525">
            <a:noFill/>
            <a:miter lim="800000"/>
            <a:headEnd/>
            <a:tailEnd/>
          </a:ln>
        </p:spPr>
      </p:pic>
      <p:pic>
        <p:nvPicPr>
          <p:cNvPr id="16414" name="Picture 35"/>
          <p:cNvPicPr>
            <a:picLocks noChangeAspect="1" noChangeArrowheads="1"/>
          </p:cNvPicPr>
          <p:nvPr/>
        </p:nvPicPr>
        <p:blipFill>
          <a:blip r:embed="rId14"/>
          <a:srcRect/>
          <a:stretch>
            <a:fillRect/>
          </a:stretch>
        </p:blipFill>
        <p:spPr bwMode="auto">
          <a:xfrm>
            <a:off x="1928813" y="2006600"/>
            <a:ext cx="1752600" cy="857250"/>
          </a:xfrm>
          <a:prstGeom prst="rect">
            <a:avLst/>
          </a:prstGeom>
          <a:noFill/>
          <a:ln w="9525">
            <a:noFill/>
            <a:miter lim="800000"/>
            <a:headEnd/>
            <a:tailEnd/>
          </a:ln>
        </p:spPr>
      </p:pic>
      <p:pic>
        <p:nvPicPr>
          <p:cNvPr id="16415" name="Picture 3"/>
          <p:cNvPicPr>
            <a:picLocks noChangeAspect="1" noChangeArrowheads="1"/>
          </p:cNvPicPr>
          <p:nvPr/>
        </p:nvPicPr>
        <p:blipFill>
          <a:blip r:embed="rId15"/>
          <a:srcRect/>
          <a:stretch>
            <a:fillRect/>
          </a:stretch>
        </p:blipFill>
        <p:spPr bwMode="auto">
          <a:xfrm>
            <a:off x="6931025" y="3363913"/>
            <a:ext cx="998538" cy="642937"/>
          </a:xfrm>
          <a:prstGeom prst="rect">
            <a:avLst/>
          </a:prstGeom>
          <a:noFill/>
          <a:ln w="9525">
            <a:noFill/>
            <a:miter lim="800000"/>
            <a:headEnd/>
            <a:tailEnd/>
          </a:ln>
        </p:spPr>
      </p:pic>
      <p:sp>
        <p:nvSpPr>
          <p:cNvPr id="16416" name="标题 1"/>
          <p:cNvSpPr txBox="1">
            <a:spLocks/>
          </p:cNvSpPr>
          <p:nvPr/>
        </p:nvSpPr>
        <p:spPr bwMode="auto">
          <a:xfrm>
            <a:off x="457200" y="274638"/>
            <a:ext cx="8229600" cy="1143000"/>
          </a:xfrm>
          <a:prstGeom prst="rect">
            <a:avLst/>
          </a:prstGeom>
          <a:noFill/>
          <a:ln w="9525">
            <a:noFill/>
            <a:miter lim="800000"/>
            <a:headEnd/>
            <a:tailEnd/>
          </a:ln>
        </p:spPr>
        <p:txBody>
          <a:bodyPr/>
          <a:lstStyle/>
          <a:p>
            <a:pPr algn="ctr"/>
            <a:r>
              <a:rPr lang="en-US" altLang="zh-CN" sz="3600">
                <a:latin typeface="Calibri" pitchFamily="34" charset="0"/>
              </a:rPr>
              <a:t>Adition</a:t>
            </a:r>
            <a:r>
              <a:rPr lang="zh-CN" altLang="en-US" sz="3600">
                <a:latin typeface="Calibri" pitchFamily="34" charset="0"/>
              </a:rPr>
              <a:t>开发的家庭无线多房间音乐系统</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标题 1"/>
          <p:cNvSpPr>
            <a:spLocks noGrp="1"/>
          </p:cNvSpPr>
          <p:nvPr>
            <p:ph type="title"/>
          </p:nvPr>
        </p:nvSpPr>
        <p:spPr/>
        <p:txBody>
          <a:bodyPr/>
          <a:lstStyle/>
          <a:p>
            <a:pPr eaLnBrk="1" hangingPunct="1"/>
            <a:r>
              <a:rPr lang="zh-CN" altLang="en-US" smtClean="0"/>
              <a:t>系统功能</a:t>
            </a:r>
          </a:p>
        </p:txBody>
      </p:sp>
      <p:sp>
        <p:nvSpPr>
          <p:cNvPr id="3" name="内容占位符 2"/>
          <p:cNvSpPr>
            <a:spLocks noGrp="1"/>
          </p:cNvSpPr>
          <p:nvPr>
            <p:ph idx="1"/>
          </p:nvPr>
        </p:nvSpPr>
        <p:spPr/>
        <p:txBody>
          <a:bodyPr rtlCol="0">
            <a:normAutofit lnSpcReduction="10000"/>
          </a:bodyPr>
          <a:lstStyle/>
          <a:p>
            <a:pPr marL="0" indent="0" eaLnBrk="1" fontAlgn="auto" hangingPunct="1">
              <a:spcAft>
                <a:spcPts val="0"/>
              </a:spcAft>
              <a:buFont typeface="Arial" pitchFamily="34" charset="0"/>
              <a:buNone/>
              <a:defRPr/>
            </a:pPr>
            <a:r>
              <a:rPr lang="zh-CN" altLang="en-US" dirty="0" smtClean="0"/>
              <a:t>只要家里有</a:t>
            </a:r>
            <a:r>
              <a:rPr lang="en-US" altLang="zh-CN" dirty="0" err="1" smtClean="0"/>
              <a:t>WiFi</a:t>
            </a:r>
            <a:r>
              <a:rPr lang="zh-CN" altLang="en-US" dirty="0" smtClean="0"/>
              <a:t>无线信号，</a:t>
            </a:r>
            <a:r>
              <a:rPr lang="en-US" altLang="zh-CN" dirty="0" smtClean="0"/>
              <a:t>HAN01</a:t>
            </a:r>
            <a:r>
              <a:rPr lang="zh-CN" altLang="en-US" dirty="0" smtClean="0"/>
              <a:t>就可以把个人普通电脑（</a:t>
            </a:r>
            <a:r>
              <a:rPr lang="en-US" altLang="zh-CN" dirty="0" smtClean="0"/>
              <a:t>PC)</a:t>
            </a:r>
            <a:r>
              <a:rPr lang="zh-CN" altLang="en-US" dirty="0" smtClean="0"/>
              <a:t>、苹果</a:t>
            </a:r>
            <a:r>
              <a:rPr lang="en-US" altLang="zh-CN" dirty="0" smtClean="0"/>
              <a:t>Mac</a:t>
            </a:r>
            <a:r>
              <a:rPr lang="zh-CN" altLang="en-US" dirty="0" smtClean="0"/>
              <a:t>电脑、</a:t>
            </a:r>
            <a:r>
              <a:rPr lang="en-US" altLang="zh-CN" dirty="0" smtClean="0"/>
              <a:t>iPod/iPhone/iPad</a:t>
            </a:r>
            <a:r>
              <a:rPr lang="zh-CN" altLang="en-US" dirty="0" smtClean="0"/>
              <a:t>、安卓手机、网络电台、互联网音乐、</a:t>
            </a:r>
            <a:r>
              <a:rPr lang="en-US" altLang="zh-CN" dirty="0" smtClean="0"/>
              <a:t>CD</a:t>
            </a:r>
            <a:r>
              <a:rPr lang="zh-CN" altLang="en-US" dirty="0" smtClean="0"/>
              <a:t>、或</a:t>
            </a:r>
            <a:r>
              <a:rPr lang="en-US" altLang="zh-CN" dirty="0" smtClean="0"/>
              <a:t>HAN01</a:t>
            </a:r>
            <a:r>
              <a:rPr lang="zh-CN" altLang="en-US" dirty="0" smtClean="0"/>
              <a:t>服务器内置硬盘存储的音频发送到不同房间的音箱（扬声器）进行播放，可以在所有音箱上同时播放同一首音乐、也可以同时在不同音箱上播放不同的音乐。所有控制都可以在</a:t>
            </a:r>
            <a:r>
              <a:rPr lang="en-US" altLang="zh-CN" dirty="0" smtClean="0"/>
              <a:t>iPod Touch/iPhone/iPad</a:t>
            </a:r>
            <a:r>
              <a:rPr lang="zh-CN" altLang="en-US" dirty="0" smtClean="0"/>
              <a:t>或安卓手机或我们的专门遥控器上实现。</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p:nvPr>
        </p:nvSpPr>
        <p:spPr/>
        <p:txBody>
          <a:bodyPr/>
          <a:lstStyle/>
          <a:p>
            <a:pPr eaLnBrk="1" hangingPunct="1"/>
            <a:r>
              <a:rPr lang="zh-CN" altLang="en-US" smtClean="0"/>
              <a:t>系统规格（基本）</a:t>
            </a:r>
          </a:p>
        </p:txBody>
      </p:sp>
      <p:sp>
        <p:nvSpPr>
          <p:cNvPr id="3" name="内容占位符 2"/>
          <p:cNvSpPr>
            <a:spLocks noGrp="1"/>
          </p:cNvSpPr>
          <p:nvPr>
            <p:ph idx="1"/>
          </p:nvPr>
        </p:nvSpPr>
        <p:spPr>
          <a:xfrm>
            <a:off x="457200" y="1412875"/>
            <a:ext cx="8229600" cy="4713288"/>
          </a:xfrm>
        </p:spPr>
        <p:txBody>
          <a:bodyPr rtlCol="0">
            <a:normAutofit fontScale="62500" lnSpcReduction="20000"/>
          </a:bodyPr>
          <a:lstStyle/>
          <a:p>
            <a:pPr eaLnBrk="1" fontAlgn="auto" hangingPunct="1">
              <a:lnSpc>
                <a:spcPts val="2400"/>
              </a:lnSpc>
              <a:spcAft>
                <a:spcPts val="0"/>
              </a:spcAft>
              <a:buFont typeface="Arial" pitchFamily="34" charset="0"/>
              <a:buChar char="•"/>
              <a:defRPr/>
            </a:pPr>
            <a:r>
              <a:rPr lang="zh-CN" altLang="en-US" dirty="0" smtClean="0"/>
              <a:t>服务器可以内置硬盘和</a:t>
            </a:r>
            <a:r>
              <a:rPr lang="en-US" altLang="zh-CN" dirty="0" smtClean="0"/>
              <a:t>CD</a:t>
            </a:r>
            <a:r>
              <a:rPr lang="zh-CN" altLang="en-US" dirty="0" smtClean="0"/>
              <a:t>播放器</a:t>
            </a:r>
            <a:r>
              <a:rPr lang="en-US" altLang="zh-CN" dirty="0" smtClean="0"/>
              <a:t>/</a:t>
            </a:r>
            <a:r>
              <a:rPr lang="zh-CN" altLang="en-US" dirty="0" smtClean="0"/>
              <a:t>刻录机，这样用户就可以把收藏的</a:t>
            </a:r>
            <a:r>
              <a:rPr lang="en-US" altLang="zh-CN" dirty="0" smtClean="0"/>
              <a:t>CD</a:t>
            </a:r>
            <a:r>
              <a:rPr lang="zh-CN" altLang="en-US" dirty="0" smtClean="0"/>
              <a:t>上的音乐通过</a:t>
            </a:r>
            <a:r>
              <a:rPr lang="en-US" altLang="zh-CN" dirty="0" smtClean="0"/>
              <a:t>HAN01</a:t>
            </a:r>
            <a:r>
              <a:rPr lang="zh-CN" altLang="en-US" dirty="0" smtClean="0"/>
              <a:t>自由的在家庭不同房间播放；也可以把所有</a:t>
            </a:r>
            <a:r>
              <a:rPr lang="en-US" altLang="zh-CN" dirty="0" smtClean="0"/>
              <a:t>CD</a:t>
            </a:r>
            <a:r>
              <a:rPr lang="zh-CN" altLang="en-US" dirty="0" smtClean="0"/>
              <a:t>上的音乐转录到内置硬盘上、之后就可以方便的随时播放自己希望的音乐。</a:t>
            </a:r>
            <a:endParaRPr lang="en-US" altLang="zh-CN" dirty="0"/>
          </a:p>
          <a:p>
            <a:pPr eaLnBrk="1" fontAlgn="auto" hangingPunct="1">
              <a:lnSpc>
                <a:spcPts val="2400"/>
              </a:lnSpc>
              <a:spcAft>
                <a:spcPts val="0"/>
              </a:spcAft>
              <a:buFont typeface="Arial" pitchFamily="34" charset="0"/>
              <a:buChar char="•"/>
              <a:defRPr/>
            </a:pPr>
            <a:r>
              <a:rPr lang="en-US" altLang="zh-CN" dirty="0" smtClean="0"/>
              <a:t>HAN01</a:t>
            </a:r>
            <a:r>
              <a:rPr lang="zh-CN" altLang="en-US" dirty="0" smtClean="0"/>
              <a:t>可以支持</a:t>
            </a:r>
            <a:r>
              <a:rPr lang="en-US" altLang="zh-CN" dirty="0" smtClean="0"/>
              <a:t>8-12</a:t>
            </a:r>
            <a:r>
              <a:rPr lang="zh-CN" altLang="en-US" dirty="0" smtClean="0"/>
              <a:t>个无线接收音乐的音箱（扬声器），还可以根据客户需求扩张系统数量。</a:t>
            </a:r>
            <a:endParaRPr lang="en-US" altLang="zh-CN" dirty="0"/>
          </a:p>
          <a:p>
            <a:pPr eaLnBrk="1" fontAlgn="auto" hangingPunct="1">
              <a:lnSpc>
                <a:spcPts val="2400"/>
              </a:lnSpc>
              <a:spcAft>
                <a:spcPts val="0"/>
              </a:spcAft>
              <a:buFont typeface="Arial" pitchFamily="34" charset="0"/>
              <a:buChar char="•"/>
              <a:defRPr/>
            </a:pPr>
            <a:r>
              <a:rPr lang="zh-CN" altLang="en-US" dirty="0" smtClean="0"/>
              <a:t>用户可以免费上网下载程序（软件）安装到自己的苹果设备、安卓设备上，这样苹果设备、安卓设备就变成了遥控器。</a:t>
            </a:r>
            <a:endParaRPr lang="en-US" altLang="zh-CN" dirty="0"/>
          </a:p>
          <a:p>
            <a:pPr eaLnBrk="1" fontAlgn="auto" hangingPunct="1">
              <a:lnSpc>
                <a:spcPts val="2400"/>
              </a:lnSpc>
              <a:spcAft>
                <a:spcPts val="0"/>
              </a:spcAft>
              <a:buFont typeface="Arial" pitchFamily="34" charset="0"/>
              <a:buChar char="•"/>
              <a:defRPr/>
            </a:pPr>
            <a:r>
              <a:rPr lang="zh-CN" altLang="en-US" dirty="0" smtClean="0"/>
              <a:t>服务器还带有</a:t>
            </a:r>
            <a:r>
              <a:rPr lang="en-US" altLang="zh-CN" dirty="0" smtClean="0"/>
              <a:t>USB</a:t>
            </a:r>
            <a:r>
              <a:rPr lang="zh-CN" altLang="en-US" dirty="0" smtClean="0"/>
              <a:t>接口，方便用户播放</a:t>
            </a:r>
            <a:r>
              <a:rPr lang="en-US" altLang="zh-CN" dirty="0" smtClean="0"/>
              <a:t>u</a:t>
            </a:r>
            <a:r>
              <a:rPr lang="zh-CN" altLang="en-US" dirty="0" smtClean="0"/>
              <a:t>盘上的</a:t>
            </a:r>
            <a:r>
              <a:rPr lang="en-US" altLang="zh-CN" dirty="0" smtClean="0"/>
              <a:t>MP3</a:t>
            </a:r>
            <a:r>
              <a:rPr lang="zh-CN" altLang="en-US" dirty="0" smtClean="0"/>
              <a:t>和</a:t>
            </a:r>
            <a:r>
              <a:rPr lang="en-US" altLang="zh-CN" dirty="0" smtClean="0"/>
              <a:t>WMA</a:t>
            </a:r>
            <a:r>
              <a:rPr lang="zh-CN" altLang="en-US" dirty="0" smtClean="0"/>
              <a:t>音乐</a:t>
            </a:r>
            <a:endParaRPr lang="en-US" altLang="zh-CN" dirty="0"/>
          </a:p>
          <a:p>
            <a:pPr eaLnBrk="1" fontAlgn="auto" hangingPunct="1">
              <a:lnSpc>
                <a:spcPts val="2400"/>
              </a:lnSpc>
              <a:spcAft>
                <a:spcPts val="0"/>
              </a:spcAft>
              <a:buFont typeface="Arial" pitchFamily="34" charset="0"/>
              <a:buChar char="•"/>
              <a:defRPr/>
            </a:pPr>
            <a:r>
              <a:rPr lang="zh-CN" altLang="en-US" dirty="0"/>
              <a:t>最优音乐风格设置的数码音效控制</a:t>
            </a:r>
            <a:endParaRPr lang="en-US" altLang="zh-CN" dirty="0" smtClean="0"/>
          </a:p>
          <a:p>
            <a:pPr eaLnBrk="1" fontAlgn="auto" hangingPunct="1">
              <a:lnSpc>
                <a:spcPts val="2400"/>
              </a:lnSpc>
              <a:spcAft>
                <a:spcPts val="0"/>
              </a:spcAft>
              <a:buFont typeface="Arial" pitchFamily="34" charset="0"/>
              <a:buChar char="•"/>
              <a:defRPr/>
            </a:pPr>
            <a:r>
              <a:rPr lang="zh-CN" altLang="en-US" dirty="0" smtClean="0"/>
              <a:t>内置</a:t>
            </a:r>
            <a:r>
              <a:rPr lang="en-US" altLang="zh-CN" dirty="0"/>
              <a:t>HIFI</a:t>
            </a:r>
            <a:r>
              <a:rPr lang="zh-CN" altLang="en-US" dirty="0"/>
              <a:t>音响编解码器</a:t>
            </a:r>
            <a:endParaRPr lang="en-US" altLang="zh-CN" dirty="0"/>
          </a:p>
          <a:p>
            <a:pPr eaLnBrk="1" fontAlgn="auto" hangingPunct="1">
              <a:lnSpc>
                <a:spcPts val="2400"/>
              </a:lnSpc>
              <a:spcAft>
                <a:spcPts val="0"/>
              </a:spcAft>
              <a:buFont typeface="Arial" pitchFamily="34" charset="0"/>
              <a:buChar char="•"/>
              <a:defRPr/>
            </a:pPr>
            <a:r>
              <a:rPr lang="zh-CN" altLang="en-US" dirty="0" smtClean="0"/>
              <a:t>标准</a:t>
            </a:r>
            <a:r>
              <a:rPr lang="en-US" altLang="zh-CN" dirty="0" smtClean="0"/>
              <a:t>802.11b/g/n </a:t>
            </a:r>
            <a:r>
              <a:rPr lang="zh-CN" altLang="en-US" dirty="0" smtClean="0"/>
              <a:t>无线两级</a:t>
            </a:r>
            <a:endParaRPr lang="en-US" altLang="zh-CN" dirty="0" smtClean="0"/>
          </a:p>
          <a:p>
            <a:pPr eaLnBrk="1" fontAlgn="auto" hangingPunct="1">
              <a:lnSpc>
                <a:spcPts val="2400"/>
              </a:lnSpc>
              <a:spcAft>
                <a:spcPts val="0"/>
              </a:spcAft>
              <a:buFont typeface="Arial" pitchFamily="34" charset="0"/>
              <a:buChar char="•"/>
              <a:defRPr/>
            </a:pPr>
            <a:r>
              <a:rPr lang="zh-CN" altLang="en-US" dirty="0" smtClean="0"/>
              <a:t>支持国际</a:t>
            </a:r>
            <a:r>
              <a:rPr lang="en-US" altLang="zh-CN" dirty="0" smtClean="0"/>
              <a:t>UPNP</a:t>
            </a:r>
            <a:r>
              <a:rPr lang="en-US" altLang="zh-CN" dirty="0"/>
              <a:t>, DLNA </a:t>
            </a:r>
            <a:r>
              <a:rPr lang="zh-CN" altLang="en-US" dirty="0" smtClean="0"/>
              <a:t>标准（播放个人普通电脑或苹果机上的音乐）</a:t>
            </a:r>
            <a:endParaRPr lang="en-US" altLang="zh-CN"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标题 1"/>
          <p:cNvSpPr>
            <a:spLocks noGrp="1"/>
          </p:cNvSpPr>
          <p:nvPr>
            <p:ph type="title"/>
          </p:nvPr>
        </p:nvSpPr>
        <p:spPr/>
        <p:txBody>
          <a:bodyPr/>
          <a:lstStyle/>
          <a:p>
            <a:pPr eaLnBrk="1" hangingPunct="1"/>
            <a:r>
              <a:rPr lang="zh-CN" altLang="en-US" smtClean="0"/>
              <a:t>系统规格（基本）</a:t>
            </a:r>
          </a:p>
        </p:txBody>
      </p:sp>
      <p:sp>
        <p:nvSpPr>
          <p:cNvPr id="3" name="内容占位符 2"/>
          <p:cNvSpPr>
            <a:spLocks noGrp="1"/>
          </p:cNvSpPr>
          <p:nvPr>
            <p:ph idx="1"/>
          </p:nvPr>
        </p:nvSpPr>
        <p:spPr>
          <a:xfrm>
            <a:off x="457200" y="1412875"/>
            <a:ext cx="8229600" cy="4713288"/>
          </a:xfrm>
        </p:spPr>
        <p:txBody>
          <a:bodyPr rtlCol="0">
            <a:normAutofit/>
          </a:bodyPr>
          <a:lstStyle/>
          <a:p>
            <a:pPr eaLnBrk="1" fontAlgn="auto" hangingPunct="1">
              <a:lnSpc>
                <a:spcPts val="2400"/>
              </a:lnSpc>
              <a:spcAft>
                <a:spcPts val="0"/>
              </a:spcAft>
              <a:buFont typeface="Arial" pitchFamily="34" charset="0"/>
              <a:buChar char="•"/>
              <a:defRPr/>
            </a:pPr>
            <a:r>
              <a:rPr lang="zh-CN" altLang="en-US" sz="2000" dirty="0"/>
              <a:t>服务器带有 </a:t>
            </a:r>
            <a:r>
              <a:rPr lang="en-US" altLang="zh-CN" sz="2000" dirty="0"/>
              <a:t>RJ45 </a:t>
            </a:r>
            <a:r>
              <a:rPr lang="zh-CN" altLang="en-US" sz="2000" dirty="0"/>
              <a:t>物联网接口</a:t>
            </a:r>
            <a:endParaRPr lang="en-US" altLang="zh-CN" sz="2000" dirty="0"/>
          </a:p>
          <a:p>
            <a:pPr eaLnBrk="1" fontAlgn="auto" hangingPunct="1">
              <a:lnSpc>
                <a:spcPts val="2400"/>
              </a:lnSpc>
              <a:spcAft>
                <a:spcPts val="0"/>
              </a:spcAft>
              <a:buFont typeface="Arial" pitchFamily="34" charset="0"/>
              <a:buChar char="•"/>
              <a:defRPr/>
            </a:pPr>
            <a:r>
              <a:rPr lang="zh-CN" altLang="en-US" sz="2000" dirty="0" smtClean="0"/>
              <a:t>同步播放模式：利用自主创新，在基于</a:t>
            </a:r>
            <a:r>
              <a:rPr lang="en-US" altLang="zh-CN" sz="2000" dirty="0" err="1" smtClean="0"/>
              <a:t>wifi</a:t>
            </a:r>
            <a:r>
              <a:rPr lang="zh-CN" altLang="en-US" sz="2000" dirty="0" smtClean="0"/>
              <a:t>的网络上实现多个</a:t>
            </a:r>
            <a:r>
              <a:rPr lang="en-US" altLang="zh-CN" sz="2000" dirty="0" err="1" smtClean="0"/>
              <a:t>wifi</a:t>
            </a:r>
            <a:r>
              <a:rPr lang="zh-CN" altLang="en-US" sz="2000" dirty="0" smtClean="0"/>
              <a:t>播放设备的音乐的同步播放，延迟在</a:t>
            </a:r>
            <a:r>
              <a:rPr lang="en-US" altLang="zh-CN" sz="2000" dirty="0" smtClean="0"/>
              <a:t>10</a:t>
            </a:r>
            <a:r>
              <a:rPr lang="zh-CN" altLang="en-US" sz="2000" dirty="0" smtClean="0"/>
              <a:t>毫秒内。未来在娱乐，办公，电视电话会议等领域有广泛应用前景</a:t>
            </a:r>
            <a:endParaRPr lang="en-US" altLang="zh-CN" sz="2000" dirty="0"/>
          </a:p>
          <a:p>
            <a:pPr eaLnBrk="1" fontAlgn="auto" hangingPunct="1">
              <a:lnSpc>
                <a:spcPts val="2400"/>
              </a:lnSpc>
              <a:spcAft>
                <a:spcPts val="0"/>
              </a:spcAft>
              <a:buFont typeface="Arial" pitchFamily="34" charset="0"/>
              <a:buChar char="•"/>
              <a:defRPr/>
            </a:pPr>
            <a:r>
              <a:rPr lang="zh-CN" altLang="en-US" sz="2000" dirty="0"/>
              <a:t>内置网络电台，可以聆听网络上成千上万的</a:t>
            </a:r>
            <a:r>
              <a:rPr lang="zh-CN" altLang="en-US" sz="2000" dirty="0" smtClean="0"/>
              <a:t>电台节目</a:t>
            </a:r>
            <a:endParaRPr lang="en-US" altLang="zh-CN" sz="2000" dirty="0" smtClean="0"/>
          </a:p>
          <a:p>
            <a:pPr eaLnBrk="1" fontAlgn="auto" hangingPunct="1">
              <a:spcAft>
                <a:spcPts val="0"/>
              </a:spcAft>
              <a:buFont typeface="Arial" pitchFamily="34" charset="0"/>
              <a:buChar char="•"/>
              <a:defRPr/>
            </a:pPr>
            <a:r>
              <a:rPr lang="zh-CN" altLang="en-US" sz="2000" dirty="0"/>
              <a:t>支持的音频</a:t>
            </a:r>
            <a:r>
              <a:rPr lang="zh-CN" altLang="en-US" sz="2000" dirty="0" smtClean="0"/>
              <a:t>格式：</a:t>
            </a:r>
            <a:r>
              <a:rPr lang="en-US" altLang="zh-CN" sz="2000" dirty="0"/>
              <a:t>MP3,MP4,M4V,WMA,WAV,OGG,AAC,FLV,RM</a:t>
            </a:r>
            <a:r>
              <a:rPr lang="zh-CN" altLang="en-US" sz="2000" dirty="0" smtClean="0"/>
              <a:t>。本地</a:t>
            </a:r>
            <a:r>
              <a:rPr lang="zh-CN" altLang="en-US" sz="2000" dirty="0"/>
              <a:t>支持 </a:t>
            </a:r>
            <a:r>
              <a:rPr lang="en-US" altLang="zh-CN" sz="2000" dirty="0"/>
              <a:t>44.1</a:t>
            </a:r>
            <a:r>
              <a:rPr lang="en-GB" altLang="zh-CN" sz="2000" dirty="0"/>
              <a:t>kHz</a:t>
            </a:r>
            <a:r>
              <a:rPr lang="zh-CN" altLang="en-US" sz="2000" dirty="0"/>
              <a:t>采样率。额外支持</a:t>
            </a:r>
            <a:r>
              <a:rPr lang="en-US" altLang="zh-CN" sz="2000" dirty="0"/>
              <a:t>48</a:t>
            </a:r>
            <a:r>
              <a:rPr lang="en-GB" altLang="zh-CN" sz="2000" dirty="0"/>
              <a:t>kHz, 32kHz, 24kHz, 22kHz, 16kHz, 11kHz, and 8kHz </a:t>
            </a:r>
            <a:r>
              <a:rPr lang="zh-CN" altLang="en-US" sz="2000" dirty="0"/>
              <a:t>采样率。</a:t>
            </a:r>
          </a:p>
          <a:p>
            <a:pPr eaLnBrk="1" fontAlgn="auto" hangingPunct="1">
              <a:lnSpc>
                <a:spcPts val="2400"/>
              </a:lnSpc>
              <a:spcAft>
                <a:spcPts val="0"/>
              </a:spcAft>
              <a:buFont typeface="Arial" pitchFamily="34" charset="0"/>
              <a:buChar char="•"/>
              <a:defRPr/>
            </a:pPr>
            <a:r>
              <a:rPr lang="zh-CN" altLang="en-US" sz="2000" dirty="0"/>
              <a:t>回放</a:t>
            </a:r>
            <a:r>
              <a:rPr lang="zh-CN" altLang="en-US" sz="2000" dirty="0" smtClean="0"/>
              <a:t>模式：淡入</a:t>
            </a:r>
            <a:r>
              <a:rPr lang="zh-CN" altLang="en-US" sz="2000" dirty="0"/>
              <a:t>淡出，随机播放，</a:t>
            </a:r>
            <a:r>
              <a:rPr lang="zh-CN" altLang="en-US" sz="2000" dirty="0" smtClean="0"/>
              <a:t>重复</a:t>
            </a:r>
            <a:endParaRPr lang="en-US" altLang="zh-CN" sz="2000" dirty="0" smtClean="0"/>
          </a:p>
          <a:p>
            <a:pPr eaLnBrk="1" fontAlgn="auto" hangingPunct="1">
              <a:lnSpc>
                <a:spcPts val="2400"/>
              </a:lnSpc>
              <a:spcAft>
                <a:spcPts val="0"/>
              </a:spcAft>
              <a:buFont typeface="Arial" pitchFamily="34" charset="0"/>
              <a:buChar char="•"/>
              <a:defRPr/>
            </a:pPr>
            <a:r>
              <a:rPr lang="zh-CN" altLang="en-US" sz="2000" dirty="0" smtClean="0"/>
              <a:t>基于</a:t>
            </a:r>
            <a:r>
              <a:rPr lang="en-US" altLang="zh-CN" sz="2000" dirty="0" err="1" smtClean="0"/>
              <a:t>Wifi</a:t>
            </a:r>
            <a:r>
              <a:rPr lang="zh-CN" altLang="en-US" sz="2000" dirty="0" smtClean="0"/>
              <a:t>的无线播放延时在</a:t>
            </a:r>
            <a:r>
              <a:rPr lang="en-US" altLang="zh-CN" sz="2000" dirty="0" smtClean="0"/>
              <a:t>2-10</a:t>
            </a:r>
            <a:r>
              <a:rPr lang="zh-CN" altLang="en-US" sz="2000" dirty="0" smtClean="0"/>
              <a:t>毫秒</a:t>
            </a:r>
            <a:endParaRPr lang="en-US" altLang="zh-CN" sz="2000" dirty="0"/>
          </a:p>
          <a:p>
            <a:pPr eaLnBrk="1" fontAlgn="auto" hangingPunct="1">
              <a:lnSpc>
                <a:spcPts val="2400"/>
              </a:lnSpc>
              <a:spcAft>
                <a:spcPts val="0"/>
              </a:spcAft>
              <a:buFont typeface="Arial" pitchFamily="34" charset="0"/>
              <a:buChar char="•"/>
              <a:defRPr/>
            </a:pPr>
            <a:r>
              <a:rPr lang="zh-CN" altLang="en-US" sz="2000" dirty="0" smtClean="0"/>
              <a:t>用户可以实时</a:t>
            </a:r>
            <a:r>
              <a:rPr lang="zh-CN" altLang="en-US" sz="2000" dirty="0"/>
              <a:t>在线更新</a:t>
            </a:r>
            <a:r>
              <a:rPr lang="zh-CN" altLang="en-US" sz="2000" dirty="0" smtClean="0"/>
              <a:t>系统</a:t>
            </a:r>
            <a:endParaRPr lang="en-US" altLang="zh-CN" sz="2000" dirty="0" smtClean="0"/>
          </a:p>
          <a:p>
            <a:pPr marL="0" indent="0" eaLnBrk="1" fontAlgn="auto" hangingPunct="1">
              <a:lnSpc>
                <a:spcPts val="2400"/>
              </a:lnSpc>
              <a:spcAft>
                <a:spcPts val="0"/>
              </a:spcAft>
              <a:buNone/>
              <a:defRPr/>
            </a:pPr>
            <a:endParaRPr lang="zh-CN" alt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1"/>
          <p:cNvSpPr>
            <a:spLocks noGrp="1"/>
          </p:cNvSpPr>
          <p:nvPr>
            <p:ph type="title"/>
          </p:nvPr>
        </p:nvSpPr>
        <p:spPr/>
        <p:txBody>
          <a:bodyPr/>
          <a:lstStyle/>
          <a:p>
            <a:pPr eaLnBrk="1" hangingPunct="1"/>
            <a:r>
              <a:rPr lang="zh-CN" altLang="en-US" smtClean="0"/>
              <a:t>更多功能（开发中）</a:t>
            </a:r>
          </a:p>
        </p:txBody>
      </p:sp>
      <p:sp>
        <p:nvSpPr>
          <p:cNvPr id="20482" name="内容占位符 2"/>
          <p:cNvSpPr>
            <a:spLocks noGrp="1"/>
          </p:cNvSpPr>
          <p:nvPr>
            <p:ph idx="1"/>
          </p:nvPr>
        </p:nvSpPr>
        <p:spPr/>
        <p:txBody>
          <a:bodyPr/>
          <a:lstStyle/>
          <a:p>
            <a:pPr eaLnBrk="1" hangingPunct="1"/>
            <a:r>
              <a:rPr lang="en-US" altLang="zh-CN" sz="2800" smtClean="0"/>
              <a:t>TFT LCD</a:t>
            </a:r>
            <a:r>
              <a:rPr lang="zh-CN" altLang="en-US" sz="2800" smtClean="0"/>
              <a:t>触摸屏的遥控器</a:t>
            </a:r>
            <a:endParaRPr lang="en-US" altLang="zh-CN" sz="2800" smtClean="0"/>
          </a:p>
          <a:p>
            <a:pPr eaLnBrk="1" hangingPunct="1"/>
            <a:r>
              <a:rPr lang="zh-CN" altLang="en-US" sz="2800" smtClean="0"/>
              <a:t>在服务器或遥控器上内置程序（软件），这样用户就可以随时收听互联网音乐服务商（如</a:t>
            </a:r>
            <a:r>
              <a:rPr lang="en-GB" altLang="zh-CN" sz="2800" smtClean="0"/>
              <a:t>Pandora, Spodify, MOG </a:t>
            </a:r>
            <a:r>
              <a:rPr lang="zh-CN" altLang="en-US" sz="2800" smtClean="0"/>
              <a:t>）的提供的音乐服务</a:t>
            </a:r>
            <a:endParaRPr lang="en-US" altLang="zh-CN" sz="2800" smtClean="0"/>
          </a:p>
          <a:p>
            <a:pPr eaLnBrk="1" hangingPunct="1"/>
            <a:r>
              <a:rPr lang="zh-CN" altLang="en-US" sz="2800" smtClean="0"/>
              <a:t>自动音响配对：把</a:t>
            </a:r>
            <a:r>
              <a:rPr lang="en-US" altLang="zh-CN" sz="2800" smtClean="0"/>
              <a:t>2</a:t>
            </a:r>
            <a:r>
              <a:rPr lang="zh-CN" altLang="en-US" sz="2800" smtClean="0"/>
              <a:t>个音箱放到一起的时候，会自己分配为左、右喇叭；把三个喇叭放到一起的时候自动组合为</a:t>
            </a:r>
            <a:r>
              <a:rPr lang="en-US" altLang="zh-CN" sz="2800" smtClean="0"/>
              <a:t>2.1</a:t>
            </a:r>
            <a:r>
              <a:rPr lang="zh-CN" altLang="en-US" sz="2800" smtClean="0"/>
              <a:t>系统（左右喇叭和低音）</a:t>
            </a:r>
            <a:endParaRPr lang="en-US" altLang="zh-CN" sz="2800" smtClean="0"/>
          </a:p>
          <a:p>
            <a:pPr eaLnBrk="1" hangingPunct="1"/>
            <a:r>
              <a:rPr lang="en-US" altLang="zh-CN" sz="2800" smtClean="0"/>
              <a:t>TFT LCD</a:t>
            </a:r>
            <a:r>
              <a:rPr lang="zh-CN" altLang="en-US" sz="2800" smtClean="0"/>
              <a:t>触摸屏的遥控器内置红外技术，这样，遥控器就成为家庭万能遥控（进一步可以做到把遥控做带成网络电话功能）</a:t>
            </a:r>
            <a:endParaRPr lang="en-US" altLang="zh-CN" sz="2800" smtClean="0"/>
          </a:p>
          <a:p>
            <a:pPr eaLnBrk="1" hangingPunct="1"/>
            <a:endParaRPr lang="en-US" altLang="zh-CN" sz="2800" smtClean="0"/>
          </a:p>
          <a:p>
            <a:pPr eaLnBrk="1" hangingPunct="1"/>
            <a:endParaRPr lang="en-US" altLang="zh-CN" sz="2800" smtClean="0"/>
          </a:p>
          <a:p>
            <a:pPr eaLnBrk="1" hangingPunct="1"/>
            <a:endParaRPr lang="en-US" altLang="zh-CN" sz="2800" smtClean="0"/>
          </a:p>
          <a:p>
            <a:pPr eaLnBrk="1" hangingPunct="1"/>
            <a:endParaRPr lang="zh-CN" altLang="en-US" sz="2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标题 1"/>
          <p:cNvSpPr>
            <a:spLocks noGrp="1"/>
          </p:cNvSpPr>
          <p:nvPr>
            <p:ph type="title"/>
          </p:nvPr>
        </p:nvSpPr>
        <p:spPr/>
        <p:txBody>
          <a:bodyPr/>
          <a:lstStyle/>
          <a:p>
            <a:pPr eaLnBrk="1" hangingPunct="1"/>
            <a:r>
              <a:rPr lang="zh-CN" altLang="en-US" smtClean="0"/>
              <a:t>更多功能（开发中）</a:t>
            </a:r>
          </a:p>
        </p:txBody>
      </p:sp>
      <p:sp>
        <p:nvSpPr>
          <p:cNvPr id="3" name="内容占位符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altLang="zh-CN" sz="2800" dirty="0" smtClean="0"/>
              <a:t>HAN01</a:t>
            </a:r>
            <a:r>
              <a:rPr lang="zh-CN" altLang="en-US" sz="2800" dirty="0" smtClean="0"/>
              <a:t>系统支持视频（无线）输出到家庭电视机</a:t>
            </a:r>
            <a:endParaRPr lang="en-US" altLang="zh-CN" sz="2800" dirty="0" smtClean="0"/>
          </a:p>
          <a:p>
            <a:pPr eaLnBrk="1" fontAlgn="auto" hangingPunct="1">
              <a:spcAft>
                <a:spcPts val="0"/>
              </a:spcAft>
              <a:buFont typeface="Arial" pitchFamily="34" charset="0"/>
              <a:buChar char="•"/>
              <a:defRPr/>
            </a:pPr>
            <a:r>
              <a:rPr lang="zh-CN" altLang="en-US" sz="2800" dirty="0" smtClean="0"/>
              <a:t>增加多路</a:t>
            </a:r>
            <a:r>
              <a:rPr lang="zh-CN" altLang="en-US" sz="2800" dirty="0"/>
              <a:t>网络</a:t>
            </a:r>
            <a:r>
              <a:rPr lang="zh-CN" altLang="en-US" sz="2800" dirty="0" smtClean="0"/>
              <a:t>摄像头使</a:t>
            </a:r>
            <a:r>
              <a:rPr lang="en-US" altLang="zh-CN" sz="2800" dirty="0" smtClean="0"/>
              <a:t>HAN01</a:t>
            </a:r>
            <a:r>
              <a:rPr lang="zh-CN" altLang="en-US" sz="2800" dirty="0" smtClean="0"/>
              <a:t>带有网络家庭（保安）监控功能</a:t>
            </a:r>
            <a:endParaRPr lang="en-US" altLang="zh-CN" sz="2800" dirty="0" smtClean="0"/>
          </a:p>
          <a:p>
            <a:pPr eaLnBrk="1" fontAlgn="auto" hangingPunct="1">
              <a:spcAft>
                <a:spcPts val="0"/>
              </a:spcAft>
              <a:buFont typeface="Arial" pitchFamily="34" charset="0"/>
              <a:buChar char="•"/>
              <a:defRPr/>
            </a:pPr>
            <a:r>
              <a:rPr lang="zh-CN" altLang="en-US" sz="2800" dirty="0" smtClean="0"/>
              <a:t>简便的密码设置功能</a:t>
            </a:r>
            <a:endParaRPr lang="en-US" altLang="zh-CN" sz="2800" dirty="0" smtClean="0"/>
          </a:p>
          <a:p>
            <a:pPr eaLnBrk="1" fontAlgn="auto" hangingPunct="1">
              <a:spcAft>
                <a:spcPts val="0"/>
              </a:spcAft>
              <a:buFont typeface="Arial" pitchFamily="34" charset="0"/>
              <a:buChar char="•"/>
              <a:defRPr/>
            </a:pPr>
            <a:r>
              <a:rPr lang="zh-CN" altLang="en-US" sz="2800" dirty="0" smtClean="0"/>
              <a:t>为服务器或音箱增加接口方便用户直接把</a:t>
            </a:r>
            <a:r>
              <a:rPr lang="en-US" altLang="zh-CN" sz="2800" dirty="0" smtClean="0"/>
              <a:t>iPod/iPhone/iPad</a:t>
            </a:r>
            <a:r>
              <a:rPr lang="zh-CN" altLang="en-US" sz="2800" dirty="0" smtClean="0"/>
              <a:t>插上播放音乐</a:t>
            </a:r>
            <a:endParaRPr lang="en-US" altLang="zh-CN" sz="2800" dirty="0" smtClean="0"/>
          </a:p>
          <a:p>
            <a:pPr eaLnBrk="1" fontAlgn="auto" hangingPunct="1">
              <a:spcAft>
                <a:spcPts val="0"/>
              </a:spcAft>
              <a:buFont typeface="Arial" pitchFamily="34" charset="0"/>
              <a:buChar char="•"/>
              <a:defRPr/>
            </a:pPr>
            <a:r>
              <a:rPr lang="zh-CN" altLang="en-US" sz="2800" dirty="0" smtClean="0"/>
              <a:t>为无线音箱增加</a:t>
            </a:r>
            <a:r>
              <a:rPr lang="en-US" altLang="zh-CN" sz="2800" dirty="0" smtClean="0"/>
              <a:t>TFT</a:t>
            </a:r>
            <a:r>
              <a:rPr lang="zh-CN" altLang="en-US" sz="2800" dirty="0" smtClean="0"/>
              <a:t>显示屏</a:t>
            </a:r>
            <a:endParaRPr lang="en-US" altLang="zh-CN" sz="2800" dirty="0" smtClean="0"/>
          </a:p>
          <a:p>
            <a:pPr eaLnBrk="1" fontAlgn="auto" hangingPunct="1">
              <a:spcAft>
                <a:spcPts val="0"/>
              </a:spcAft>
              <a:buFont typeface="Arial" pitchFamily="34" charset="0"/>
              <a:buChar char="•"/>
              <a:defRPr/>
            </a:pPr>
            <a:r>
              <a:rPr lang="en-US" altLang="zh-CN" sz="2800" dirty="0"/>
              <a:t> </a:t>
            </a:r>
            <a:r>
              <a:rPr lang="zh-CN" altLang="en-US" sz="2800" dirty="0" smtClean="0"/>
              <a:t>动态编码：</a:t>
            </a:r>
            <a:r>
              <a:rPr lang="en-US" altLang="zh-CN" sz="2800" dirty="0" smtClean="0"/>
              <a:t>HAN01</a:t>
            </a:r>
            <a:r>
              <a:rPr lang="zh-CN" altLang="en-US" sz="2800" dirty="0" smtClean="0"/>
              <a:t>根据网络环境自动调整音频编码码率来确保音频传输的流畅性使用户有最优的音乐收听体验</a:t>
            </a:r>
            <a:endParaRPr lang="en-US" altLang="zh-CN" sz="2800" dirty="0" smtClean="0"/>
          </a:p>
          <a:p>
            <a:pPr eaLnBrk="1" fontAlgn="auto" hangingPunct="1">
              <a:spcAft>
                <a:spcPts val="0"/>
              </a:spcAft>
              <a:buFont typeface="Arial" pitchFamily="34" charset="0"/>
              <a:buChar char="•"/>
              <a:defRPr/>
            </a:pPr>
            <a:endParaRPr lang="en-US" altLang="zh-CN" sz="2800" dirty="0" smtClean="0"/>
          </a:p>
          <a:p>
            <a:pPr eaLnBrk="1" fontAlgn="auto" hangingPunct="1">
              <a:spcAft>
                <a:spcPts val="0"/>
              </a:spcAft>
              <a:buFont typeface="Arial" pitchFamily="34" charset="0"/>
              <a:buChar char="•"/>
              <a:defRPr/>
            </a:pPr>
            <a:endParaRPr lang="zh-CN" alt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1098</Words>
  <Application>Microsoft Office PowerPoint</Application>
  <PresentationFormat>全屏显示(4:3)</PresentationFormat>
  <Paragraphs>61</Paragraphs>
  <Slides>15</Slides>
  <Notes>0</Notes>
  <HiddenSlides>0</HiddenSlides>
  <MMClips>0</MMClips>
  <ScaleCrop>false</ScaleCrop>
  <HeadingPairs>
    <vt:vector size="4" baseType="variant">
      <vt:variant>
        <vt:lpstr>主题</vt:lpstr>
      </vt:variant>
      <vt:variant>
        <vt:i4>1</vt:i4>
      </vt:variant>
      <vt:variant>
        <vt:lpstr>幻灯片标题</vt:lpstr>
      </vt:variant>
      <vt:variant>
        <vt:i4>15</vt:i4>
      </vt:variant>
    </vt:vector>
  </HeadingPairs>
  <TitlesOfParts>
    <vt:vector size="16" baseType="lpstr">
      <vt:lpstr>Office 主题</vt:lpstr>
      <vt:lpstr>家庭无线多房间音乐系统(HAN01)</vt:lpstr>
      <vt:lpstr>PowerPoint 演示文稿</vt:lpstr>
      <vt:lpstr>PowerPoint 演示文稿</vt:lpstr>
      <vt:lpstr>PowerPoint 演示文稿</vt:lpstr>
      <vt:lpstr>系统功能</vt:lpstr>
      <vt:lpstr>系统规格（基本）</vt:lpstr>
      <vt:lpstr>系统规格（基本）</vt:lpstr>
      <vt:lpstr>更多功能（开发中）</vt:lpstr>
      <vt:lpstr>更多功能（开发中）</vt:lpstr>
      <vt:lpstr>更多功能（开发中）</vt:lpstr>
      <vt:lpstr>更多功能（开发中）</vt:lpstr>
      <vt:lpstr>HAN01 服务器</vt:lpstr>
      <vt:lpstr>HAN01 音箱</vt:lpstr>
      <vt:lpstr>安装于苹果设备、安卓设备上的软件（程序）</vt:lpstr>
      <vt:lpstr>升级系统-无线视频系统</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家庭无线多房间音乐系统</dc:title>
  <dc:creator>Administrator</dc:creator>
  <cp:lastModifiedBy>admin</cp:lastModifiedBy>
  <cp:revision>34</cp:revision>
  <dcterms:modified xsi:type="dcterms:W3CDTF">2012-07-27T04:00:08Z</dcterms:modified>
</cp:coreProperties>
</file>